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70" r:id="rId5"/>
    <p:sldId id="372" r:id="rId6"/>
    <p:sldId id="373" r:id="rId7"/>
    <p:sldId id="258" r:id="rId8"/>
    <p:sldId id="362" r:id="rId9"/>
    <p:sldId id="356" r:id="rId10"/>
    <p:sldId id="357" r:id="rId11"/>
    <p:sldId id="365" r:id="rId12"/>
    <p:sldId id="367" r:id="rId13"/>
    <p:sldId id="375" r:id="rId14"/>
    <p:sldId id="360" r:id="rId15"/>
    <p:sldId id="371" r:id="rId16"/>
    <p:sldId id="358" r:id="rId17"/>
    <p:sldId id="370" r:id="rId18"/>
    <p:sldId id="361" r:id="rId19"/>
    <p:sldId id="364" r:id="rId20"/>
    <p:sldId id="366" r:id="rId21"/>
    <p:sldId id="268" r:id="rId22"/>
    <p:sldId id="3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3" autoAdjust="0"/>
    <p:restoredTop sz="80000" autoAdjust="0"/>
  </p:normalViewPr>
  <p:slideViewPr>
    <p:cSldViewPr snapToGrid="0" showGuides="1">
      <p:cViewPr varScale="1">
        <p:scale>
          <a:sx n="59" d="100"/>
          <a:sy n="59" d="100"/>
        </p:scale>
        <p:origin x="99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2" d="100"/>
          <a:sy n="92" d="100"/>
        </p:scale>
        <p:origin x="37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1/11/2021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1/11/2021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cs typeface="Arial" pitchFamily="34" charset="0"/>
              </a:rPr>
              <a:t>NOTE: </a:t>
            </a:r>
            <a:r>
              <a:rPr lang="en-US" sz="1200" dirty="0">
                <a:cs typeface="Arial" pitchFamily="34" charset="0"/>
              </a:rPr>
              <a:t>Want a different image on this slide? Select the picture and delete it. Now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047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رابط کاربری برای ساخت</a:t>
            </a:r>
            <a:r>
              <a:rPr lang="fa-IR" baseline="0" dirty="0" smtClean="0"/>
              <a:t> رده بند نیازمند یادگیری ماشین هستندکه تلاش و هزینه زیادی لازم است پس تعاملی به علت افزایش هوش به رابط ها امکان درک افزایش می یابد امکان تولید رده بند پیکسل به کاربر میدهد-امکان تمرکز روی مسئله یادگیری را فراهم میکند به جای پردازش تصویر</a:t>
            </a:r>
          </a:p>
          <a:p>
            <a:r>
              <a:rPr lang="fa-IR" baseline="0" dirty="0" smtClean="0"/>
              <a:t>کاربران بدون دقت ومتناقض باشند- اموزش ضعیف مدل ضعیف- انتخاب ویژگی هایی که توسط سیستم قابل مدلسازی نیست-تعامل برای تکمیل مدل به معنای درک کامل ان نیست- یک مدل ممکن است به دقت100 نرسد</a:t>
            </a:r>
          </a:p>
          <a:p>
            <a:r>
              <a:rPr lang="fa-IR" baseline="0" dirty="0" smtClean="0"/>
              <a:t>اموزش پیکسل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6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موسیقی تعاملی</a:t>
            </a:r>
            <a:r>
              <a:rPr lang="fa-IR" baseline="0" dirty="0" smtClean="0"/>
              <a:t> است –ساخت سازهایی مبتنی برحرکت-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17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مصورسازی توانایی سازماندهی و رمزکذاری تصویری</a:t>
            </a:r>
            <a:r>
              <a:rPr lang="fa-IR" baseline="0" dirty="0" smtClean="0"/>
              <a:t> اطلاعات در هم تنیده را در مجموعه ای از داده ها فراهم می سازد باعث درک راحت تر</a:t>
            </a:r>
          </a:p>
          <a:p>
            <a:r>
              <a:rPr lang="fa-IR" baseline="0" dirty="0" smtClean="0"/>
              <a:t>یک جارج.ب بین تصویرسازی و یادگیری ماشین ازطریق تعاملات میان کاربر و ماشین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34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79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88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a-IR" dirty="0" smtClean="0"/>
              <a:t>در علوم رایانه به سرعت درحال پیشرفت- امکان یادگیری بدون نیاز به برنامه نویسی</a:t>
            </a:r>
            <a:r>
              <a:rPr lang="fa-IR" baseline="0" dirty="0" smtClean="0"/>
              <a:t> صریح راایجاد می کند</a:t>
            </a:r>
            <a:endParaRPr lang="en-US" dirty="0" smtClean="0"/>
          </a:p>
          <a:p>
            <a:pPr algn="r" rtl="1"/>
            <a:r>
              <a:rPr lang="fa-IR" dirty="0" smtClean="0"/>
              <a:t>در تعاملی یادگیری</a:t>
            </a:r>
            <a:r>
              <a:rPr lang="fa-IR" baseline="0" dirty="0" smtClean="0"/>
              <a:t> ماشین می تواند با عامل ها در تعامل باشند و رفتار یادگیریشان را ازطریق این تعاملات بهبود بخشند</a:t>
            </a:r>
          </a:p>
          <a:p>
            <a:pPr algn="r" rtl="1"/>
            <a:r>
              <a:rPr lang="fa-IR" baseline="0" dirty="0" smtClean="0"/>
              <a:t>برای ایجاد تعامل میان یادگیری ماشین و کاربر نیازمند یک سری رابطه ها هستیم</a:t>
            </a:r>
          </a:p>
          <a:p>
            <a:pPr algn="r" rtl="1"/>
            <a:r>
              <a:rPr lang="fa-IR" baseline="0" dirty="0" smtClean="0"/>
              <a:t>جارچوبی برای نمایش یادگیری ماشین معرفی می شود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19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1943</a:t>
            </a:r>
            <a:r>
              <a:rPr lang="fa-IR" dirty="0" smtClean="0"/>
              <a:t> امکان یادگیری از مجموعه</a:t>
            </a:r>
            <a:r>
              <a:rPr lang="fa-IR" baseline="0" dirty="0" smtClean="0"/>
              <a:t> داده باحجم بالا را فراهم می کند درواقع از محموعه داده خاص یاد میگیرند و مبتنی براین یادگیری روی داده جدید دیده نشده دقت بالایی به دست می اورند به علت توانایی بادگیری در ماشین بسیا شبیه انسان است</a:t>
            </a:r>
          </a:p>
          <a:p>
            <a:r>
              <a:rPr lang="fa-IR" baseline="0" dirty="0" smtClean="0"/>
              <a:t>مدل های یادگیری ماشین دودویی- چند دسته ای استحراج موجودیت مثل نام در متن رتی=به بند سرچ</a:t>
            </a:r>
            <a:endParaRPr lang="en-US" dirty="0" smtClean="0"/>
          </a:p>
          <a:p>
            <a:r>
              <a:rPr lang="en-US" dirty="0" smtClean="0"/>
              <a:t>1950</a:t>
            </a:r>
          </a:p>
          <a:p>
            <a:r>
              <a:rPr lang="en-US" dirty="0" smtClean="0"/>
              <a:t>1952 chess</a:t>
            </a:r>
          </a:p>
          <a:p>
            <a:r>
              <a:rPr lang="en-US" dirty="0" smtClean="0"/>
              <a:t>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810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هدف یادگیری ماشین توسعه الگوریتم هایی است که</a:t>
            </a:r>
            <a:r>
              <a:rPr lang="fa-IR" baseline="0" dirty="0" smtClean="0"/>
              <a:t> می توانند یادبگیرنددر طول زمان  بهبود یابند و برای پیش بینی استفاده شوندازطریق مداوم قرارگرفتن در نمونه های یک مفهوم یادبگیرد</a:t>
            </a:r>
          </a:p>
          <a:p>
            <a:r>
              <a:rPr lang="fa-IR" baseline="0" dirty="0" smtClean="0"/>
              <a:t>به طور کلی یادگیری ماشین به علت پیچیدگی تنظیم پارامترها- عدم دانش کافی انسان و مسئله بلک باکس</a:t>
            </a:r>
          </a:p>
          <a:p>
            <a:r>
              <a:rPr lang="fa-IR" baseline="0" dirty="0" smtClean="0"/>
              <a:t>کاهش هزینه محاسبات و افزایش داده ها</a:t>
            </a:r>
          </a:p>
          <a:p>
            <a:r>
              <a:rPr lang="fa-IR" baseline="0" dirty="0" smtClean="0"/>
              <a:t>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059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baseline="0" dirty="0" smtClean="0"/>
              <a:t>میزان داده آموزش بر دقت خروجی تاثیر می گذارد</a:t>
            </a:r>
          </a:p>
          <a:p>
            <a:r>
              <a:rPr lang="fa-IR" dirty="0" smtClean="0"/>
              <a:t>یادگیری ماشین وانسان مکمل</a:t>
            </a:r>
            <a:r>
              <a:rPr lang="fa-IR" baseline="0" dirty="0" smtClean="0"/>
              <a:t> یکدیگرند یادگیری برای محاسبات پیچیده و انسان به علت دانش خود در یادگیری</a:t>
            </a:r>
          </a:p>
          <a:p>
            <a:r>
              <a:rPr lang="fa-IR" baseline="0" dirty="0" smtClean="0"/>
              <a:t>در تعاملی انسان در یادگیری تخصصی ندارد</a:t>
            </a:r>
          </a:p>
          <a:p>
            <a:r>
              <a:rPr lang="fa-IR" baseline="0" dirty="0" smtClean="0"/>
              <a:t>تفکیک سوپروایر از تعاملی- گلس باکس</a:t>
            </a:r>
          </a:p>
          <a:p>
            <a:r>
              <a:rPr lang="fa-IR" baseline="0" dirty="0" smtClean="0"/>
              <a:t>نقاط ورودی را به فضای ویژگی  باابعاد بیشتر نگاشت می دهد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68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Coach </a:t>
            </a:r>
            <a:r>
              <a:rPr lang="fa-IR" dirty="0" smtClean="0"/>
              <a:t>تا دیده شدن نتایج مطلوب در یادگیری شرکت دارد</a:t>
            </a:r>
          </a:p>
          <a:p>
            <a:r>
              <a:rPr lang="fa-IR" dirty="0" smtClean="0"/>
              <a:t>عدم</a:t>
            </a:r>
            <a:r>
              <a:rPr lang="fa-IR" baseline="0" dirty="0" smtClean="0"/>
              <a:t> تخصص-چندکاربر</a:t>
            </a:r>
          </a:p>
          <a:p>
            <a:r>
              <a:rPr lang="fa-IR" baseline="0" dirty="0" smtClean="0"/>
              <a:t>براساس داده های ورودی بطور دقیق توصیف می شود کاربر به دنبال تصحیح آن ازطریق تعاملاته</a:t>
            </a:r>
          </a:p>
          <a:p>
            <a:r>
              <a:rPr lang="fa-IR" baseline="0" dirty="0" smtClean="0"/>
              <a:t>کاربر داده رو انتخاب یا تولید</a:t>
            </a:r>
          </a:p>
          <a:p>
            <a:r>
              <a:rPr lang="fa-IR" baseline="0" dirty="0" smtClean="0"/>
              <a:t>تعاملات توسط رابط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382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هم برای رده بندی و هم خوشه بندی مورداستفاده قرار میگیرد</a:t>
            </a:r>
            <a:r>
              <a:rPr lang="fa-IR" baseline="0" dirty="0" smtClean="0"/>
              <a:t> و هر دو برای ی هدف تلاش می کنند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691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a-IR" dirty="0" smtClean="0"/>
              <a:t>انتخاب ویؤگی –در ساخت مدل باهم همکاری می کنند-</a:t>
            </a:r>
            <a:r>
              <a:rPr lang="fa-IR" baseline="0" dirty="0" smtClean="0"/>
              <a:t> متخصص </a:t>
            </a:r>
          </a:p>
          <a:p>
            <a:r>
              <a:rPr lang="fa-IR" baseline="0" dirty="0" smtClean="0"/>
              <a:t>چرخه اموزش بازخورد وتصحیح</a:t>
            </a:r>
          </a:p>
          <a:p>
            <a:r>
              <a:rPr lang="fa-IR" baseline="0" dirty="0" smtClean="0"/>
              <a:t>تکرار طولانی متخصص- تنظیم پارامتر</a:t>
            </a:r>
          </a:p>
          <a:p>
            <a:r>
              <a:rPr lang="fa-IR" baseline="0" dirty="0" smtClean="0"/>
              <a:t>سریعتر و متمرکز –چنددقیق تا چندماه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0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  <p:pic>
        <p:nvPicPr>
          <p:cNvPr id="11" name="Picture 10" title="Ribbon tab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Picture Placeholder 2" title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11" name="Picture Placeholder 10" title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/>
              <a:t>Click to edit Master subtitle style</a:t>
            </a:r>
          </a:p>
        </p:txBody>
      </p:sp>
      <p:pic>
        <p:nvPicPr>
          <p:cNvPr id="10" name="Picture 9" title="Ribbon tab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dirty="0"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  <p:pic>
        <p:nvPicPr>
          <p:cNvPr id="7" name="Picture 6" title="Ribbon tab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  <a:p>
            <a:pPr lvl="5"/>
            <a:r>
              <a:rPr/>
              <a:t>Sixth level</a:t>
            </a:r>
          </a:p>
          <a:p>
            <a:pPr lvl="6"/>
            <a:r>
              <a:rPr/>
              <a:t>Seventh level</a:t>
            </a:r>
          </a:p>
          <a:p>
            <a:pPr lvl="7"/>
            <a:r>
              <a:rPr/>
              <a:t>Eighth level</a:t>
            </a:r>
          </a:p>
          <a:p>
            <a:pPr lvl="8"/>
            <a:r>
              <a:rPr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776704" y="1829969"/>
            <a:ext cx="5734050" cy="2219691"/>
          </a:xfrm>
        </p:spPr>
        <p:txBody>
          <a:bodyPr anchor="ctr">
            <a:normAutofit/>
          </a:bodyPr>
          <a:lstStyle/>
          <a:p>
            <a:pPr algn="ctr" rtl="1"/>
            <a:r>
              <a:rPr lang="fa-IR" sz="4000" b="1" dirty="0" smtClean="0">
                <a:latin typeface="Sahel" panose="020B0603030804020204" pitchFamily="34" charset="-78"/>
                <a:cs typeface="Nazanin" panose="00000400000000000000" pitchFamily="2" charset="-78"/>
              </a:rPr>
              <a:t>بررسی الگوریتم‌های تعاملی یادگیری ماشین</a:t>
            </a:r>
            <a:endParaRPr lang="en-US" sz="4000" b="1" dirty="0">
              <a:latin typeface="Sahel" panose="020B0603030804020204" pitchFamily="34" charset="-78"/>
              <a:cs typeface="Nazanin" panose="00000400000000000000" pitchFamily="2" charset="-78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776704" y="4465131"/>
            <a:ext cx="5734050" cy="955565"/>
          </a:xfrm>
        </p:spPr>
        <p:txBody>
          <a:bodyPr>
            <a:noAutofit/>
          </a:bodyPr>
          <a:lstStyle/>
          <a:p>
            <a:pPr algn="ctr" rtl="1"/>
            <a:r>
              <a:rPr lang="fa-IR" sz="2400" dirty="0">
                <a:latin typeface="Sahel" panose="020B0603030804020204" pitchFamily="34" charset="-78"/>
                <a:cs typeface="Nazanin" panose="00000400000000000000" pitchFamily="2" charset="-78"/>
              </a:rPr>
              <a:t>ارائه دهنده: </a:t>
            </a:r>
            <a:r>
              <a:rPr lang="fa-IR" sz="2400" dirty="0" smtClean="0">
                <a:latin typeface="Sahel" panose="020B0603030804020204" pitchFamily="34" charset="-78"/>
                <a:cs typeface="Nazanin" panose="00000400000000000000" pitchFamily="2" charset="-78"/>
              </a:rPr>
              <a:t>فاطمه السادات رضوانی نژاد</a:t>
            </a:r>
            <a:endParaRPr lang="fa-IR" sz="2400" dirty="0">
              <a:latin typeface="Sahel" panose="020B0603030804020204" pitchFamily="34" charset="-78"/>
              <a:cs typeface="Nazanin" panose="00000400000000000000" pitchFamily="2" charset="-78"/>
            </a:endParaRPr>
          </a:p>
          <a:p>
            <a:pPr algn="ctr" rtl="1"/>
            <a:r>
              <a:rPr lang="fa-IR" sz="2400" dirty="0" smtClean="0">
                <a:latin typeface="Sahel" panose="020B0603030804020204" pitchFamily="34" charset="-78"/>
                <a:cs typeface="Nazanin" panose="00000400000000000000" pitchFamily="2" charset="-78"/>
              </a:rPr>
              <a:t>استاد </a:t>
            </a:r>
            <a:r>
              <a:rPr lang="fa-IR" sz="2400" dirty="0">
                <a:latin typeface="Sahel" panose="020B0603030804020204" pitchFamily="34" charset="-78"/>
                <a:cs typeface="Nazanin" panose="00000400000000000000" pitchFamily="2" charset="-78"/>
              </a:rPr>
              <a:t>راهنما: دکتر محمدرضا </a:t>
            </a:r>
            <a:r>
              <a:rPr lang="fa-IR" sz="2400" dirty="0" smtClean="0">
                <a:latin typeface="Sahel" panose="020B0603030804020204" pitchFamily="34" charset="-78"/>
                <a:cs typeface="Nazanin" panose="00000400000000000000" pitchFamily="2" charset="-78"/>
              </a:rPr>
              <a:t>کنگاوری</a:t>
            </a:r>
          </a:p>
          <a:p>
            <a:pPr algn="ctr" rtl="1"/>
            <a:r>
              <a:rPr lang="fa-IR" sz="2400" dirty="0" smtClean="0">
                <a:latin typeface="Sahel" panose="020B0603030804020204" pitchFamily="34" charset="-78"/>
                <a:cs typeface="Nazanin" panose="00000400000000000000" pitchFamily="2" charset="-78"/>
              </a:rPr>
              <a:t>آبان 98</a:t>
            </a:r>
            <a:endParaRPr lang="en-US" sz="2400" dirty="0">
              <a:latin typeface="Sahel" panose="020B0603030804020204" pitchFamily="34" charset="-78"/>
              <a:cs typeface="Nazanin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925" y="1311121"/>
            <a:ext cx="1790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b="1" dirty="0" smtClean="0">
                <a:latin typeface="Sahel" panose="020B0603030804020204" pitchFamily="34" charset="-78"/>
                <a:cs typeface="Nazanin" panose="00000400000000000000" pitchFamily="2" charset="-78"/>
              </a:rPr>
              <a:t>به نام خدا</a:t>
            </a:r>
            <a:endParaRPr lang="en-US" sz="2000" b="1" dirty="0">
              <a:latin typeface="Sahel" panose="020B0603030804020204" pitchFamily="34" charset="-78"/>
              <a:cs typeface="Nazanin" panose="000004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35" y="2076999"/>
            <a:ext cx="2293079" cy="232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2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04652" y="6328359"/>
            <a:ext cx="1828800" cy="365125"/>
          </a:xfrm>
        </p:spPr>
        <p:txBody>
          <a:bodyPr/>
          <a:lstStyle/>
          <a:p>
            <a:r>
              <a:rPr lang="fa-IR" dirty="0" smtClean="0"/>
              <a:t>10/18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610313"/>
              </p:ext>
            </p:extLst>
          </p:nvPr>
        </p:nvGraphicFramePr>
        <p:xfrm>
          <a:off x="961052" y="1600200"/>
          <a:ext cx="10126048" cy="4165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3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3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579">
                <a:tc>
                  <a:txBody>
                    <a:bodyPr/>
                    <a:lstStyle/>
                    <a:p>
                      <a:pPr marL="0" marR="0" indent="0" algn="ct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Nazanin" panose="00000400000000000000" pitchFamily="2" charset="-78"/>
                        </a:rPr>
                        <a:t>یادگیری ماشین سنتی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Nazanin" panose="00000400000000000000" pitchFamily="2" charset="-78"/>
                        </a:rPr>
                        <a:t>یادگیری ماشین تعاملی</a:t>
                      </a:r>
                      <a:endParaRPr lang="en-US" sz="2800" dirty="0">
                        <a:cs typeface="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579">
                <a:tc>
                  <a:txBody>
                    <a:bodyPr/>
                    <a:lstStyle/>
                    <a:p>
                      <a:pPr marL="0" marR="0" indent="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Nazanin" panose="00000400000000000000" pitchFamily="2" charset="-78"/>
                        </a:rPr>
                        <a:t>پردازش یک‌طرفه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B 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Nazanin" panose="00000400000000000000" pitchFamily="2" charset="-78"/>
                        </a:rPr>
                        <a:t>پردازش به‌صورت مکرر</a:t>
                      </a:r>
                      <a:endParaRPr lang="en-US" sz="2600" b="1" dirty="0">
                        <a:cs typeface="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8579">
                <a:tc>
                  <a:txBody>
                    <a:bodyPr/>
                    <a:lstStyle/>
                    <a:p>
                      <a:pPr algn="r" rtl="0"/>
                      <a:r>
                        <a:rPr lang="fa-IR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Nazanin" panose="00000400000000000000" pitchFamily="2" charset="-78"/>
                        </a:rPr>
                        <a:t>کاربر بازخوردی ندارد</a:t>
                      </a:r>
                      <a:endParaRPr lang="en-US" sz="2800" b="1" dirty="0">
                        <a:cs typeface="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/>
                      <a:r>
                        <a:rPr lang="fa-IR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Nazanin" panose="00000400000000000000" pitchFamily="2" charset="-78"/>
                        </a:rPr>
                        <a:t>کاربر رفتار را کنترل می‌کند</a:t>
                      </a:r>
                      <a:endParaRPr lang="en-US" sz="2800" b="1" dirty="0">
                        <a:cs typeface="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8579">
                <a:tc>
                  <a:txBody>
                    <a:bodyPr/>
                    <a:lstStyle/>
                    <a:p>
                      <a:pPr marL="0" marR="0" indent="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Nazanin" panose="00000400000000000000" pitchFamily="2" charset="-78"/>
                        </a:rPr>
                        <a:t>مدت‌زمان زیادی آموزش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Nazanin" panose="00000400000000000000" pitchFamily="2" charset="-78"/>
                        </a:rPr>
                        <a:t>تأخیر برای آموزش حساس است</a:t>
                      </a:r>
                      <a:endParaRPr lang="en-US" sz="2800" b="1" dirty="0">
                        <a:cs typeface="Nazanin" panose="000004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8579">
                <a:tc>
                  <a:txBody>
                    <a:bodyPr/>
                    <a:lstStyle/>
                    <a:p>
                      <a:pPr algn="r"/>
                      <a:r>
                        <a:rPr lang="fa-IR" sz="2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Nazanin" panose="00000400000000000000" pitchFamily="2" charset="-78"/>
                        </a:rPr>
                        <a:t>ارزیابی عددی</a:t>
                      </a:r>
                      <a:endParaRPr lang="en-US" sz="2800" b="1" dirty="0">
                        <a:cs typeface="Nazanin" panose="000004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rtl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a-IR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Nazanin" panose="00000400000000000000" pitchFamily="2" charset="-78"/>
                        </a:rPr>
                        <a:t>ارزیابی تصویری قابل‌فهم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Nazanin" panose="00000400000000000000" pitchFamily="2" charset="-7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5568019" y="721249"/>
            <a:ext cx="52373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>
                <a:cs typeface="Nazanin" panose="00000400000000000000" pitchFamily="2" charset="-78"/>
              </a:rPr>
              <a:t>یادگیری ماشین- مقایسه روش سنتی و تعاملی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519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23331" y="6294797"/>
            <a:ext cx="436307" cy="365125"/>
          </a:xfrm>
        </p:spPr>
        <p:txBody>
          <a:bodyPr/>
          <a:lstStyle/>
          <a:p>
            <a:r>
              <a:rPr lang="fa-IR" dirty="0" smtClean="0"/>
              <a:t>11/18</a:t>
            </a:r>
            <a:endParaRPr lang="en-US" dirty="0"/>
          </a:p>
        </p:txBody>
      </p:sp>
      <p:pic>
        <p:nvPicPr>
          <p:cNvPr id="8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03" y="3560188"/>
            <a:ext cx="4936561" cy="23471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16411" y="643492"/>
            <a:ext cx="3807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b="1" dirty="0" smtClean="0">
                <a:cs typeface="Nazanin" panose="00000400000000000000" pitchFamily="2" charset="-78"/>
              </a:rPr>
              <a:t>رابط‌های یادگیری ماشین تعاملی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79" y="2015583"/>
            <a:ext cx="4956138" cy="10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92" y="2070688"/>
            <a:ext cx="5318760" cy="3892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91871" y="1393227"/>
            <a:ext cx="60808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یادگیری ماشین تعاملی</a:t>
            </a:r>
            <a:r>
              <a:rPr lang="ar-SA" sz="2400" b="1" dirty="0">
                <a:ea typeface="Times New Roman" panose="02020603050405020304" pitchFamily="18" charset="0"/>
                <a:cs typeface="Nazanin" panose="00000400000000000000" pitchFamily="2" charset="-78"/>
              </a:rPr>
              <a:t> </a:t>
            </a:r>
            <a:r>
              <a:rPr lang="ar-S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برای تقسیم‌بندی تصاویر</a:t>
            </a:r>
            <a:endParaRPr lang="en-US" sz="2400" b="1" dirty="0">
              <a:cs typeface="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3245" y="3063036"/>
            <a:ext cx="28584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پردازش تصویر با </a:t>
            </a:r>
            <a:r>
              <a:rPr lang="fa-IR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سیستم </a:t>
            </a:r>
            <a:r>
              <a:rPr lang="ar-SA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کراینز</a:t>
            </a:r>
            <a:endParaRPr lang="en-US" sz="2200" dirty="0"/>
          </a:p>
        </p:txBody>
      </p:sp>
      <p:sp>
        <p:nvSpPr>
          <p:cNvPr id="5" name="Rectangle 4"/>
          <p:cNvSpPr/>
          <p:nvPr/>
        </p:nvSpPr>
        <p:spPr>
          <a:xfrm>
            <a:off x="7738818" y="6028054"/>
            <a:ext cx="27430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تعامل انسان در</a:t>
            </a:r>
            <a:r>
              <a:rPr lang="ar-SA" sz="2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 </a:t>
            </a:r>
            <a:r>
              <a:rPr lang="fa-IR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سیستم </a:t>
            </a:r>
            <a:r>
              <a:rPr lang="ar-SA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کراینز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1646035" y="6024762"/>
            <a:ext cx="3637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200" b="1" dirty="0" smtClean="0">
                <a:cs typeface="Nazanin" panose="00000400000000000000" pitchFamily="2" charset="-78"/>
              </a:rPr>
              <a:t>انواع رابط‌های کاربری ادراکی برای ورودی الگوریتم یادگیری ماشین</a:t>
            </a:r>
            <a:endParaRPr lang="en-US" sz="2200" b="1" dirty="0">
              <a:cs typeface="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30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364409" y="6289676"/>
            <a:ext cx="1828800" cy="365125"/>
          </a:xfrm>
        </p:spPr>
        <p:txBody>
          <a:bodyPr/>
          <a:lstStyle/>
          <a:p>
            <a:r>
              <a:rPr lang="fa-IR" dirty="0" smtClean="0"/>
              <a:t>12/18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232264" y="720209"/>
            <a:ext cx="3807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Nazanin" panose="00000400000000000000" pitchFamily="2" charset="-78"/>
              </a:rPr>
              <a:t>رابط‌های </a:t>
            </a:r>
            <a:r>
              <a:rPr lang="fa-IR" sz="2800" b="1" dirty="0">
                <a:cs typeface="Nazanin" panose="00000400000000000000" pitchFamily="2" charset="-78"/>
              </a:rPr>
              <a:t>یادگیری ماشین تعاملی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8385" y="1792057"/>
            <a:ext cx="3393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تعامل انسان با سیستم </a:t>
            </a:r>
            <a:r>
              <a:rPr lang="ar-S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کراینز</a:t>
            </a:r>
            <a:r>
              <a:rPr lang="fa-IR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 برای بهبود </a:t>
            </a:r>
            <a:r>
              <a:rPr lang="ar-S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پردازش تصویر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12" y="1981645"/>
            <a:ext cx="6681173" cy="3394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80504" y="5565742"/>
            <a:ext cx="49259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200" b="1" dirty="0" smtClean="0">
                <a:cs typeface="Nazanin" panose="00000400000000000000" pitchFamily="2" charset="-78"/>
              </a:rPr>
              <a:t>تشخیص پس‌زمینه . پیش‌زمینه به کمک دخالت انسان</a:t>
            </a:r>
            <a:endParaRPr lang="en-US" sz="2200" b="1" dirty="0">
              <a:cs typeface="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96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52082" y="6266427"/>
            <a:ext cx="1830318" cy="387351"/>
          </a:xfrm>
        </p:spPr>
        <p:txBody>
          <a:bodyPr/>
          <a:lstStyle/>
          <a:p>
            <a:r>
              <a:rPr lang="fa-IR" dirty="0" smtClean="0"/>
              <a:t>13/18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29" y="1327609"/>
            <a:ext cx="4314872" cy="53261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97" y="1820052"/>
            <a:ext cx="2580580" cy="17581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35" y="3652246"/>
            <a:ext cx="4162708" cy="30015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2265" y="653534"/>
            <a:ext cx="3807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Nazanin" panose="00000400000000000000" pitchFamily="2" charset="-78"/>
              </a:rPr>
              <a:t>رابط‌های </a:t>
            </a:r>
            <a:r>
              <a:rPr lang="fa-IR" sz="2800" b="1" dirty="0">
                <a:cs typeface="Nazanin" panose="00000400000000000000" pitchFamily="2" charset="-78"/>
              </a:rPr>
              <a:t>یادگیری ماشین تعاملی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7701" y="1294411"/>
            <a:ext cx="58753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ایجاد </a:t>
            </a:r>
            <a:r>
              <a:rPr lang="ar-SA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موسیقی </a:t>
            </a:r>
            <a:r>
              <a:rPr lang="ar-SA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مبتنی بر </a:t>
            </a:r>
            <a:r>
              <a:rPr lang="fa-IR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Nazanin" panose="00000400000000000000" pitchFamily="2" charset="-78"/>
              </a:rPr>
              <a:t>موقعیت، سرعت، زاویه چرخش دست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410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80657" y="6318251"/>
            <a:ext cx="1828800" cy="365125"/>
          </a:xfrm>
        </p:spPr>
        <p:txBody>
          <a:bodyPr/>
          <a:lstStyle/>
          <a:p>
            <a:r>
              <a:rPr lang="fa-IR" dirty="0" smtClean="0"/>
              <a:t>14/18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222740" y="749337"/>
            <a:ext cx="3807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Nazanin" panose="00000400000000000000" pitchFamily="2" charset="-78"/>
              </a:rPr>
              <a:t>رابط‌های </a:t>
            </a:r>
            <a:r>
              <a:rPr lang="fa-IR" sz="2800" b="1" dirty="0">
                <a:cs typeface="Nazanin" panose="00000400000000000000" pitchFamily="2" charset="-78"/>
              </a:rPr>
              <a:t>یادگیری ماشین تعاملی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6923" y="1421904"/>
            <a:ext cx="973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>
                <a:cs typeface="Nazanin" panose="00000400000000000000" pitchFamily="2" charset="-78"/>
              </a:rPr>
              <a:t>تعامل انسان در فرآیند یادگیری با افزایش احتمال هر کلاس و افزودن کلاس جدید </a:t>
            </a:r>
            <a:endParaRPr lang="en-US" sz="2400" b="1" dirty="0">
              <a:cs typeface="Nazanin" panose="00000400000000000000" pitchFamily="2" charset="-78"/>
            </a:endParaRPr>
          </a:p>
        </p:txBody>
      </p:sp>
      <p:pic>
        <p:nvPicPr>
          <p:cNvPr id="6" name="WhatsApp Video 2019-11-10 at 8.17.16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6200000">
            <a:off x="3631023" y="62361"/>
            <a:ext cx="4786576" cy="8455454"/>
          </a:xfrm>
          <a:prstGeom prst="rect">
            <a:avLst/>
          </a:prstGeom>
        </p:spPr>
      </p:pic>
      <p:pic>
        <p:nvPicPr>
          <p:cNvPr id="7" name="WhatsApp Video 2019-11-10 at 8.17.50 A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3645782" y="47602"/>
            <a:ext cx="4825085" cy="852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783151" y="6312171"/>
            <a:ext cx="1828800" cy="365125"/>
          </a:xfrm>
        </p:spPr>
        <p:txBody>
          <a:bodyPr/>
          <a:lstStyle/>
          <a:p>
            <a:r>
              <a:rPr lang="fa-IR" dirty="0" smtClean="0"/>
              <a:t>15/18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43" y="1242464"/>
            <a:ext cx="4944458" cy="5363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5781" y="586386"/>
            <a:ext cx="4541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b="1" dirty="0" smtClean="0">
                <a:cs typeface="Nazanin" panose="00000400000000000000" pitchFamily="2" charset="-78"/>
              </a:rPr>
              <a:t>چارچوب نمایش یادگیری ماشین تعاملی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95" y="2301476"/>
            <a:ext cx="5810979" cy="4304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6605218" y="1341796"/>
            <a:ext cx="4797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>
                <a:cs typeface="Nazanin" panose="00000400000000000000" pitchFamily="2" charset="-78"/>
              </a:rPr>
              <a:t>حلقه تعاملی بین یادگیری ماشین و مصورسازی با هوش ماشین و هوش انسان</a:t>
            </a:r>
            <a:endParaRPr lang="en-US" sz="2400" b="1" dirty="0">
              <a:cs typeface="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30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45" y="1360466"/>
            <a:ext cx="4153692" cy="53451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42557" y="6270626"/>
            <a:ext cx="1828800" cy="365125"/>
          </a:xfrm>
        </p:spPr>
        <p:txBody>
          <a:bodyPr/>
          <a:lstStyle/>
          <a:p>
            <a:r>
              <a:rPr lang="fa-IR" dirty="0" smtClean="0"/>
              <a:t>16/18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179125" y="692441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b="1" dirty="0" smtClean="0">
                <a:cs typeface="Nazanin" panose="00000400000000000000" pitchFamily="2" charset="-78"/>
              </a:rPr>
              <a:t>جمع‌بندی و پیشنهادها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89620" y="1587781"/>
            <a:ext cx="49790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2400" b="1" dirty="0" smtClean="0">
                <a:cs typeface="Nazanin" panose="00000400000000000000" pitchFamily="2" charset="-78"/>
              </a:rPr>
              <a:t>تنظیم پارامترها و پیچیدگی مدل دو مشکل اصلی الگوریتم های یادگیری ماشین سنتی هستند که هوش انسان مبتنی بر دانش اوست باعث بهبود این مشکل شده است</a:t>
            </a:r>
            <a:endParaRPr lang="en-US" sz="2400" b="1" dirty="0" smtClean="0">
              <a:cs typeface="Nazanin" panose="000004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2400" b="1" dirty="0" smtClean="0">
                <a:cs typeface="Nazanin" panose="00000400000000000000" pitchFamily="2" charset="-78"/>
              </a:rPr>
              <a:t>افزایش سرعت و مناسب بودن در زمان حضور داده های آموزش کم</a:t>
            </a:r>
          </a:p>
          <a:p>
            <a:pPr algn="r" rtl="1"/>
            <a:endParaRPr lang="fa-IR" sz="2400" b="1" dirty="0" smtClean="0">
              <a:cs typeface="Nazanin" panose="000004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2400" b="1" dirty="0" smtClean="0">
                <a:cs typeface="Nazanin" panose="00000400000000000000" pitchFamily="2" charset="-78"/>
              </a:rPr>
              <a:t>الگوریتم </a:t>
            </a:r>
            <a:r>
              <a:rPr lang="fa-IR" sz="2400" b="1" dirty="0">
                <a:cs typeface="Nazanin" panose="00000400000000000000" pitchFamily="2" charset="-78"/>
              </a:rPr>
              <a:t>های یادگیری </a:t>
            </a:r>
            <a:r>
              <a:rPr lang="fa-IR" sz="2400" b="1" dirty="0" smtClean="0">
                <a:cs typeface="Nazanin" panose="00000400000000000000" pitchFamily="2" charset="-78"/>
              </a:rPr>
              <a:t>ماشین تعاملی </a:t>
            </a:r>
            <a:r>
              <a:rPr lang="fa-IR" sz="2400" b="1" dirty="0">
                <a:cs typeface="Nazanin" panose="00000400000000000000" pitchFamily="2" charset="-78"/>
              </a:rPr>
              <a:t>در حوزه متن: در یادگیری </a:t>
            </a:r>
            <a:r>
              <a:rPr lang="fa-IR" sz="2400" b="1" dirty="0" smtClean="0">
                <a:cs typeface="Nazanin" panose="00000400000000000000" pitchFamily="2" charset="-78"/>
              </a:rPr>
              <a:t>مدل‌های </a:t>
            </a:r>
            <a:r>
              <a:rPr lang="fa-IR" sz="2400" b="1" dirty="0">
                <a:cs typeface="Nazanin" panose="00000400000000000000" pitchFamily="2" charset="-78"/>
              </a:rPr>
              <a:t>زبانی</a:t>
            </a:r>
          </a:p>
          <a:p>
            <a:pPr algn="r" rtl="1"/>
            <a:endParaRPr lang="fa-IR" sz="2400" b="1" dirty="0" smtClean="0">
              <a:cs typeface="Nazanin" panose="00000400000000000000" pitchFamily="2" charset="-78"/>
            </a:endParaRPr>
          </a:p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fa-IR" sz="2400" b="1" dirty="0" smtClean="0">
                <a:cs typeface="Nazanin" panose="00000400000000000000" pitchFamily="2" charset="-78"/>
              </a:rPr>
              <a:t>چندین منبع گوناگون و داده های پیچیده</a:t>
            </a:r>
          </a:p>
          <a:p>
            <a:pPr algn="r" rtl="1"/>
            <a:endParaRPr lang="en-US" sz="2400" b="1" dirty="0">
              <a:cs typeface="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753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591675" cy="1096962"/>
          </a:xfrm>
        </p:spPr>
        <p:txBody>
          <a:bodyPr>
            <a:normAutofit/>
          </a:bodyPr>
          <a:lstStyle/>
          <a:p>
            <a:pPr algn="r" rtl="1"/>
            <a:r>
              <a:rPr lang="en-US" b="1" dirty="0" smtClean="0">
                <a:cs typeface="Nazanin" panose="00000400000000000000" pitchFamily="2" charset="-78"/>
              </a:rPr>
              <a:t> </a:t>
            </a:r>
            <a:r>
              <a:rPr lang="fa-IR" b="1" dirty="0" smtClean="0">
                <a:cs typeface="Nazanin" panose="00000400000000000000" pitchFamily="2" charset="-78"/>
              </a:rPr>
              <a:t>منابع</a:t>
            </a:r>
            <a:endParaRPr lang="en-US" b="1" dirty="0">
              <a:cs typeface="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647" y="1478755"/>
            <a:ext cx="10233935" cy="5083409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A.Holzinger</a:t>
            </a:r>
            <a:r>
              <a:rPr lang="en-US" dirty="0"/>
              <a:t>, </a:t>
            </a:r>
            <a:r>
              <a:rPr lang="en-US" dirty="0" err="1"/>
              <a:t>M.Plass</a:t>
            </a:r>
            <a:r>
              <a:rPr lang="en-US" dirty="0"/>
              <a:t>, </a:t>
            </a:r>
            <a:r>
              <a:rPr lang="en-US" dirty="0" err="1"/>
              <a:t>K.Holzinger</a:t>
            </a:r>
            <a:r>
              <a:rPr lang="en-US" dirty="0"/>
              <a:t>, </a:t>
            </a:r>
            <a:r>
              <a:rPr lang="en-US" dirty="0" err="1"/>
              <a:t>G.C.Crisan</a:t>
            </a:r>
            <a:r>
              <a:rPr lang="en-US" dirty="0"/>
              <a:t>, C.M. </a:t>
            </a:r>
            <a:r>
              <a:rPr lang="en-US" dirty="0" err="1"/>
              <a:t>Pintea</a:t>
            </a:r>
            <a:r>
              <a:rPr lang="en-US" dirty="0"/>
              <a:t> and V. Palade. "A glass-box interactive machine learning approach for solving NP-hard problems with the human-in-the-loop." </a:t>
            </a:r>
            <a:r>
              <a:rPr lang="en-US" i="1" dirty="0" err="1"/>
              <a:t>arXiv</a:t>
            </a:r>
            <a:r>
              <a:rPr lang="en-US" i="1" dirty="0"/>
              <a:t> preprint </a:t>
            </a:r>
            <a:r>
              <a:rPr lang="en-US" i="1" dirty="0" err="1"/>
              <a:t>arXiv</a:t>
            </a:r>
            <a:r>
              <a:rPr lang="en-US" i="1" dirty="0"/>
              <a:t>: 1708.01104</a:t>
            </a:r>
            <a:r>
              <a:rPr lang="en-US" dirty="0"/>
              <a:t>, 2017</a:t>
            </a:r>
            <a:r>
              <a:rPr lang="en-US" dirty="0" smtClean="0"/>
              <a:t>.</a:t>
            </a:r>
          </a:p>
          <a:p>
            <a:r>
              <a:rPr lang="en-US" dirty="0"/>
              <a:t>J.A. Fails, and D.R. Olsen Jr "Interactive machine learning." </a:t>
            </a:r>
            <a:r>
              <a:rPr lang="en-US" i="1" dirty="0"/>
              <a:t>Proceedings of the 8th international conference on Intelligent user interfaces</a:t>
            </a:r>
            <a:r>
              <a:rPr lang="en-US" dirty="0"/>
              <a:t>. ACM, 2003</a:t>
            </a:r>
            <a:r>
              <a:rPr lang="en-US" dirty="0" smtClean="0"/>
              <a:t>.</a:t>
            </a:r>
          </a:p>
          <a:p>
            <a:r>
              <a:rPr lang="en-US" dirty="0"/>
              <a:t>A. A. Miller, "Introduction to machine learning: examples of unsupervised and supervised machine-learning algorithms." , 2016</a:t>
            </a:r>
            <a:r>
              <a:rPr lang="en-US" dirty="0" smtClean="0"/>
              <a:t>.</a:t>
            </a:r>
          </a:p>
          <a:p>
            <a:r>
              <a:rPr lang="en-US" dirty="0" err="1"/>
              <a:t>S.Amershi</a:t>
            </a:r>
            <a:r>
              <a:rPr lang="en-US" dirty="0"/>
              <a:t>, </a:t>
            </a:r>
            <a:r>
              <a:rPr lang="en-US" dirty="0" err="1"/>
              <a:t>M.Cakmak</a:t>
            </a:r>
            <a:r>
              <a:rPr lang="en-US" dirty="0"/>
              <a:t>, W.B. Knox and T. </a:t>
            </a:r>
            <a:r>
              <a:rPr lang="en-US" dirty="0" err="1"/>
              <a:t>Kulesza</a:t>
            </a:r>
            <a:r>
              <a:rPr lang="en-US" dirty="0"/>
              <a:t>, "Power to the people: The role of humans in interactive machine learning." </a:t>
            </a:r>
            <a:r>
              <a:rPr lang="en-US" i="1" dirty="0"/>
              <a:t>AI Magazine</a:t>
            </a:r>
            <a:r>
              <a:rPr lang="en-US" dirty="0"/>
              <a:t> 35.4, pp 105-120, 2014</a:t>
            </a:r>
            <a:r>
              <a:rPr lang="en-US" dirty="0" smtClean="0"/>
              <a:t>.</a:t>
            </a:r>
          </a:p>
          <a:p>
            <a:r>
              <a:rPr lang="en-US" dirty="0" err="1"/>
              <a:t>T.Lee</a:t>
            </a:r>
            <a:r>
              <a:rPr lang="en-US" dirty="0"/>
              <a:t>, J. Johnson and </a:t>
            </a:r>
            <a:r>
              <a:rPr lang="en-US" dirty="0" err="1"/>
              <a:t>S.Cheng."An</a:t>
            </a:r>
            <a:r>
              <a:rPr lang="en-US" dirty="0"/>
              <a:t> Interactive Machine Learning Framework." </a:t>
            </a:r>
            <a:r>
              <a:rPr lang="en-US" i="1" dirty="0" err="1"/>
              <a:t>arXiv</a:t>
            </a:r>
            <a:r>
              <a:rPr lang="en-US" i="1" dirty="0"/>
              <a:t> preprint </a:t>
            </a:r>
            <a:r>
              <a:rPr lang="en-US" i="1" dirty="0" err="1"/>
              <a:t>arXiv</a:t>
            </a:r>
            <a:r>
              <a:rPr lang="en-US" i="1" dirty="0"/>
              <a:t>: 1610.05463</a:t>
            </a:r>
            <a:r>
              <a:rPr lang="en-US" dirty="0"/>
              <a:t>, 2016</a:t>
            </a:r>
            <a:r>
              <a:rPr lang="en-US" dirty="0" smtClean="0"/>
              <a:t>.</a:t>
            </a:r>
          </a:p>
          <a:p>
            <a:r>
              <a:rPr lang="en-US" dirty="0" err="1"/>
              <a:t>L.Jiang</a:t>
            </a:r>
            <a:r>
              <a:rPr lang="en-US" dirty="0"/>
              <a:t>, </a:t>
            </a:r>
            <a:r>
              <a:rPr lang="en-US" dirty="0" err="1"/>
              <a:t>S.Liu</a:t>
            </a:r>
            <a:r>
              <a:rPr lang="en-US" dirty="0"/>
              <a:t> and </a:t>
            </a:r>
            <a:r>
              <a:rPr lang="en-US" dirty="0" err="1"/>
              <a:t>C.Chen</a:t>
            </a:r>
            <a:r>
              <a:rPr lang="en-US" dirty="0"/>
              <a:t>. "Recent research advances on interactive machine learning." </a:t>
            </a:r>
            <a:r>
              <a:rPr lang="en-US" i="1" dirty="0"/>
              <a:t>Journal of Visualization</a:t>
            </a:r>
            <a:r>
              <a:rPr lang="en-US" dirty="0"/>
              <a:t> 22.2, pp 401-417, 2019</a:t>
            </a:r>
            <a:r>
              <a:rPr lang="en-US" dirty="0" smtClean="0"/>
              <a:t>.</a:t>
            </a:r>
          </a:p>
          <a:p>
            <a:r>
              <a:rPr lang="en-US" dirty="0"/>
              <a:t>https://courses.media.mit.edu/2013fall/mass62/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61607" y="6289676"/>
            <a:ext cx="1828800" cy="365125"/>
          </a:xfrm>
        </p:spPr>
        <p:txBody>
          <a:bodyPr/>
          <a:lstStyle/>
          <a:p>
            <a:r>
              <a:rPr lang="fa-IR" dirty="0" smtClean="0"/>
              <a:t>17/18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9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6795516" cy="221969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chemeClr val="bg2">
                    <a:lumMod val="25000"/>
                  </a:schemeClr>
                </a:solidFill>
                <a:latin typeface="Sahel" panose="020B0603030804020204" pitchFamily="34" charset="-78"/>
                <a:cs typeface="Nazanin" panose="00000400000000000000" pitchFamily="2" charset="-78"/>
              </a:rPr>
              <a:t> </a:t>
            </a:r>
            <a:r>
              <a:rPr lang="fa-IR" sz="5400" b="1" dirty="0" smtClean="0">
                <a:solidFill>
                  <a:schemeClr val="bg2">
                    <a:lumMod val="25000"/>
                  </a:schemeClr>
                </a:solidFill>
                <a:latin typeface="Sahel" panose="020B0603030804020204" pitchFamily="34" charset="-78"/>
                <a:cs typeface="Nazanin" panose="00000400000000000000" pitchFamily="2" charset="-78"/>
              </a:rPr>
              <a:t>با تشکر از توجه شما</a:t>
            </a:r>
            <a:endParaRPr lang="en-US" sz="5400" b="1" dirty="0">
              <a:solidFill>
                <a:schemeClr val="bg2">
                  <a:lumMod val="25000"/>
                </a:schemeClr>
              </a:solidFill>
              <a:latin typeface="Sahel" panose="020B0603030804020204" pitchFamily="34" charset="-78"/>
              <a:cs typeface="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28" y="-97536"/>
            <a:ext cx="3852672" cy="695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19</a:t>
            </a:fld>
            <a:endParaRPr lang="en-US" dirty="0"/>
          </a:p>
        </p:txBody>
      </p:sp>
      <p:pic>
        <p:nvPicPr>
          <p:cNvPr id="5" name="WhatsApp Video 2019-11-10 at 8.17.50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4076427" y="-332775"/>
            <a:ext cx="4950087" cy="874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8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80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7357" y="-167449"/>
            <a:ext cx="6038850" cy="702544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261854" y="1357026"/>
            <a:ext cx="594360" cy="5943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>
              <a:cs typeface="B Nazanin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290" y="1530381"/>
            <a:ext cx="247650" cy="24765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262163" y="2316168"/>
            <a:ext cx="594360" cy="5943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>
              <a:cs typeface="B Nazanin" panose="00000700000000000000" pitchFamily="2" charset="-7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232076" y="3957367"/>
            <a:ext cx="594360" cy="5943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>
              <a:cs typeface="B Nazanin" panose="00000700000000000000" pitchFamily="2" charset="-78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248805" y="4821037"/>
            <a:ext cx="594360" cy="59436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>
              <a:cs typeface="B Nazanin" panose="000007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18" y="2457238"/>
            <a:ext cx="247650" cy="247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18" y="4115165"/>
            <a:ext cx="247650" cy="2476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19" y="4980500"/>
            <a:ext cx="247650" cy="2476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98948" y="281922"/>
            <a:ext cx="122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600" b="1" dirty="0" smtClean="0">
                <a:cs typeface="Nazanin" panose="00000400000000000000" pitchFamily="2" charset="-78"/>
              </a:rPr>
              <a:t>فهرست</a:t>
            </a:r>
            <a:endParaRPr lang="en-US" sz="3600" b="1" dirty="0">
              <a:cs typeface="Nazanin" panose="00000400000000000000" pitchFamily="2" charset="-7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90083" y="1368023"/>
            <a:ext cx="859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2800" b="1" dirty="0">
                <a:solidFill>
                  <a:schemeClr val="tx2">
                    <a:lumMod val="50000"/>
                  </a:schemeClr>
                </a:solidFill>
                <a:latin typeface="Bebas Neue" panose="020B0606020202050201" pitchFamily="34" charset="0"/>
                <a:cs typeface="Nazanin" panose="00000400000000000000" pitchFamily="2" charset="-78"/>
              </a:rPr>
              <a:t>مقدمه</a:t>
            </a:r>
            <a:endParaRPr lang="en-US" sz="2800" b="1" dirty="0">
              <a:solidFill>
                <a:schemeClr val="tx2">
                  <a:lumMod val="50000"/>
                </a:schemeClr>
              </a:solidFill>
              <a:latin typeface="Bebas Neue" panose="020B0606020202050201" pitchFamily="34" charset="0"/>
              <a:cs typeface="Nazanin" panose="00000400000000000000" pitchFamily="2" charset="-7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20224" y="1836669"/>
            <a:ext cx="16305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a-IR" sz="2200" b="1" dirty="0">
                <a:solidFill>
                  <a:schemeClr val="tx2">
                    <a:lumMod val="50000"/>
                  </a:schemeClr>
                </a:solidFill>
                <a:cs typeface="Nazanin" panose="00000400000000000000" pitchFamily="2" charset="-78"/>
              </a:rPr>
              <a:t>مروری بر مفاهیم</a:t>
            </a:r>
            <a:endParaRPr lang="en-US" sz="2200" b="1" dirty="0">
              <a:solidFill>
                <a:schemeClr val="tx2">
                  <a:lumMod val="50000"/>
                </a:schemeClr>
              </a:solidFill>
              <a:cs typeface="Nazanin" panose="00000400000000000000" pitchFamily="2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0009" y="2333699"/>
            <a:ext cx="19944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 smtClean="0">
                <a:cs typeface="Nazanin" panose="00000400000000000000" pitchFamily="2" charset="-78"/>
              </a:rPr>
              <a:t>یادگیری ماشین </a:t>
            </a:r>
            <a:endParaRPr lang="en-US" sz="2800" b="1" dirty="0"/>
          </a:p>
        </p:txBody>
      </p:sp>
      <p:sp>
        <p:nvSpPr>
          <p:cNvPr id="21" name="Rectangle 20"/>
          <p:cNvSpPr/>
          <p:nvPr/>
        </p:nvSpPr>
        <p:spPr>
          <a:xfrm>
            <a:off x="3693162" y="2844960"/>
            <a:ext cx="1173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200" b="1" dirty="0" smtClean="0">
                <a:cs typeface="Nazanin" panose="00000400000000000000" pitchFamily="2" charset="-78"/>
              </a:rPr>
              <a:t>روش سنتی</a:t>
            </a:r>
            <a:endParaRPr lang="en-US" sz="2200" b="1" dirty="0">
              <a:cs typeface="Nazanin" panose="00000400000000000000" pitchFamily="2" charset="-78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43489" y="3146804"/>
            <a:ext cx="123783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200" b="1" dirty="0" smtClean="0">
                <a:cs typeface="Nazanin" panose="00000400000000000000" pitchFamily="2" charset="-78"/>
              </a:rPr>
              <a:t>روش تعاملی</a:t>
            </a:r>
            <a:endParaRPr lang="en-US" sz="2200" b="1" dirty="0">
              <a:cs typeface="Nazanin" panose="00000400000000000000" pitchFamily="2" charset="-7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10312" y="3490098"/>
            <a:ext cx="3119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200" b="1" dirty="0">
                <a:cs typeface="Nazanin" panose="00000400000000000000" pitchFamily="2" charset="-78"/>
              </a:rPr>
              <a:t>مقایسه </a:t>
            </a:r>
            <a:r>
              <a:rPr lang="fa-IR" sz="2200" b="1" dirty="0" smtClean="0">
                <a:cs typeface="Nazanin" panose="00000400000000000000" pitchFamily="2" charset="-78"/>
              </a:rPr>
              <a:t>روش سنتی </a:t>
            </a:r>
            <a:r>
              <a:rPr lang="fa-IR" sz="2200" b="1" dirty="0">
                <a:cs typeface="Nazanin" panose="00000400000000000000" pitchFamily="2" charset="-78"/>
              </a:rPr>
              <a:t>و </a:t>
            </a:r>
            <a:r>
              <a:rPr lang="fa-IR" sz="2200" b="1" dirty="0" smtClean="0">
                <a:cs typeface="Nazanin" panose="00000400000000000000" pitchFamily="2" charset="-78"/>
              </a:rPr>
              <a:t>روش تعاملی</a:t>
            </a:r>
            <a:endParaRPr lang="en-US" sz="2200" b="1" dirty="0">
              <a:cs typeface="Nazanin" panose="000004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81665" y="4058531"/>
            <a:ext cx="4249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800" b="1" dirty="0" smtClean="0">
                <a:cs typeface="Nazanin" panose="00000400000000000000" pitchFamily="2" charset="-78"/>
              </a:rPr>
              <a:t>رابط‌های </a:t>
            </a:r>
            <a:r>
              <a:rPr lang="fa-IR" sz="2800" b="1" dirty="0">
                <a:cs typeface="Nazanin" panose="00000400000000000000" pitchFamily="2" charset="-78"/>
              </a:rPr>
              <a:t>یادگیری ماشین تعاملی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-1065101" y="48734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/>
            <a:r>
              <a:rPr lang="fa-IR" sz="2800" b="1" dirty="0" smtClean="0">
                <a:cs typeface="Nazanin" panose="00000400000000000000" pitchFamily="2" charset="-78"/>
              </a:rPr>
              <a:t>چارچوب نمایش یادگیری ماشین تعاملی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78549" y="5741470"/>
            <a:ext cx="594360" cy="5943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>
              <a:cs typeface="B Nazanin" panose="00000700000000000000" pitchFamily="2" charset="-7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18" y="5914825"/>
            <a:ext cx="247650" cy="24765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310792" y="5786101"/>
            <a:ext cx="2762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fa-IR" sz="2800" b="1" dirty="0" smtClean="0">
                <a:cs typeface="Nazanin" panose="00000400000000000000" pitchFamily="2" charset="-78"/>
              </a:rPr>
              <a:t>جمع‌بندی و پیشنهادها</a:t>
            </a:r>
            <a:endParaRPr lang="fa-IR" sz="2800" b="1" dirty="0">
              <a:cs typeface="Nazanin" panose="00000400000000000000" pitchFamily="2" charset="-78"/>
            </a:endParaRPr>
          </a:p>
        </p:txBody>
      </p:sp>
      <p:sp>
        <p:nvSpPr>
          <p:cNvPr id="3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4128" y="6334903"/>
            <a:ext cx="550607" cy="365125"/>
          </a:xfrm>
        </p:spPr>
        <p:txBody>
          <a:bodyPr/>
          <a:lstStyle/>
          <a:p>
            <a:r>
              <a:rPr lang="fa-IR" dirty="0" smtClean="0"/>
              <a:t>2/18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99478" y="6261101"/>
            <a:ext cx="1820793" cy="365125"/>
          </a:xfrm>
        </p:spPr>
        <p:txBody>
          <a:bodyPr/>
          <a:lstStyle/>
          <a:p>
            <a:r>
              <a:rPr lang="fa-IR" dirty="0" smtClean="0"/>
              <a:t>3/18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29171" y="706388"/>
            <a:ext cx="1834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a-IR" sz="2800" b="1" dirty="0" smtClean="0">
                <a:cs typeface="Nazanin" panose="00000400000000000000" pitchFamily="2" charset="-78"/>
              </a:rPr>
              <a:t>مقدمه- مفاهیم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42279" y="1627638"/>
            <a:ext cx="5707442" cy="4517123"/>
            <a:chOff x="5757821" y="3793931"/>
            <a:chExt cx="12095826" cy="9573174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7065854" y="4984955"/>
              <a:ext cx="9245862" cy="8382150"/>
            </a:xfrm>
            <a:custGeom>
              <a:avLst/>
              <a:gdLst>
                <a:gd name="T0" fmla="*/ 2598 w 2817"/>
                <a:gd name="T1" fmla="*/ 1224 h 2082"/>
                <a:gd name="T2" fmla="*/ 2536 w 2817"/>
                <a:gd name="T3" fmla="*/ 1266 h 2082"/>
                <a:gd name="T4" fmla="*/ 1562 w 2817"/>
                <a:gd name="T5" fmla="*/ 1282 h 2082"/>
                <a:gd name="T6" fmla="*/ 1924 w 2817"/>
                <a:gd name="T7" fmla="*/ 858 h 2082"/>
                <a:gd name="T8" fmla="*/ 1851 w 2817"/>
                <a:gd name="T9" fmla="*/ 640 h 2082"/>
                <a:gd name="T10" fmla="*/ 2016 w 2817"/>
                <a:gd name="T11" fmla="*/ 539 h 2082"/>
                <a:gd name="T12" fmla="*/ 2100 w 2817"/>
                <a:gd name="T13" fmla="*/ 478 h 2082"/>
                <a:gd name="T14" fmla="*/ 2177 w 2817"/>
                <a:gd name="T15" fmla="*/ 264 h 2082"/>
                <a:gd name="T16" fmla="*/ 2196 w 2817"/>
                <a:gd name="T17" fmla="*/ 2 h 2082"/>
                <a:gd name="T18" fmla="*/ 1944 w 2817"/>
                <a:gd name="T19" fmla="*/ 552 h 2082"/>
                <a:gd name="T20" fmla="*/ 1912 w 2817"/>
                <a:gd name="T21" fmla="*/ 265 h 2082"/>
                <a:gd name="T22" fmla="*/ 1792 w 2817"/>
                <a:gd name="T23" fmla="*/ 613 h 2082"/>
                <a:gd name="T24" fmla="*/ 1637 w 2817"/>
                <a:gd name="T25" fmla="*/ 812 h 2082"/>
                <a:gd name="T26" fmla="*/ 1554 w 2817"/>
                <a:gd name="T27" fmla="*/ 746 h 2082"/>
                <a:gd name="T28" fmla="*/ 1476 w 2817"/>
                <a:gd name="T29" fmla="*/ 481 h 2082"/>
                <a:gd name="T30" fmla="*/ 1500 w 2817"/>
                <a:gd name="T31" fmla="*/ 275 h 2082"/>
                <a:gd name="T32" fmla="*/ 1302 w 2817"/>
                <a:gd name="T33" fmla="*/ 462 h 2082"/>
                <a:gd name="T34" fmla="*/ 1221 w 2817"/>
                <a:gd name="T35" fmla="*/ 291 h 2082"/>
                <a:gd name="T36" fmla="*/ 1292 w 2817"/>
                <a:gd name="T37" fmla="*/ 484 h 2082"/>
                <a:gd name="T38" fmla="*/ 1463 w 2817"/>
                <a:gd name="T39" fmla="*/ 665 h 2082"/>
                <a:gd name="T40" fmla="*/ 1486 w 2817"/>
                <a:gd name="T41" fmla="*/ 821 h 2082"/>
                <a:gd name="T42" fmla="*/ 1574 w 2817"/>
                <a:gd name="T43" fmla="*/ 877 h 2082"/>
                <a:gd name="T44" fmla="*/ 1475 w 2817"/>
                <a:gd name="T45" fmla="*/ 1063 h 2082"/>
                <a:gd name="T46" fmla="*/ 889 w 2817"/>
                <a:gd name="T47" fmla="*/ 1169 h 2082"/>
                <a:gd name="T48" fmla="*/ 825 w 2817"/>
                <a:gd name="T49" fmla="*/ 1016 h 2082"/>
                <a:gd name="T50" fmla="*/ 899 w 2817"/>
                <a:gd name="T51" fmla="*/ 947 h 2082"/>
                <a:gd name="T52" fmla="*/ 783 w 2817"/>
                <a:gd name="T53" fmla="*/ 982 h 2082"/>
                <a:gd name="T54" fmla="*/ 790 w 2817"/>
                <a:gd name="T55" fmla="*/ 1132 h 2082"/>
                <a:gd name="T56" fmla="*/ 517 w 2817"/>
                <a:gd name="T57" fmla="*/ 719 h 2082"/>
                <a:gd name="T58" fmla="*/ 530 w 2817"/>
                <a:gd name="T59" fmla="*/ 566 h 2082"/>
                <a:gd name="T60" fmla="*/ 641 w 2817"/>
                <a:gd name="T61" fmla="*/ 1075 h 2082"/>
                <a:gd name="T62" fmla="*/ 775 w 2817"/>
                <a:gd name="T63" fmla="*/ 1178 h 2082"/>
                <a:gd name="T64" fmla="*/ 409 w 2817"/>
                <a:gd name="T65" fmla="*/ 1228 h 2082"/>
                <a:gd name="T66" fmla="*/ 0 w 2817"/>
                <a:gd name="T67" fmla="*/ 1056 h 2082"/>
                <a:gd name="T68" fmla="*/ 421 w 2817"/>
                <a:gd name="T69" fmla="*/ 1247 h 2082"/>
                <a:gd name="T70" fmla="*/ 496 w 2817"/>
                <a:gd name="T71" fmla="*/ 1246 h 2082"/>
                <a:gd name="T72" fmla="*/ 589 w 2817"/>
                <a:gd name="T73" fmla="*/ 1236 h 2082"/>
                <a:gd name="T74" fmla="*/ 561 w 2817"/>
                <a:gd name="T75" fmla="*/ 1308 h 2082"/>
                <a:gd name="T76" fmla="*/ 627 w 2817"/>
                <a:gd name="T77" fmla="*/ 1228 h 2082"/>
                <a:gd name="T78" fmla="*/ 1135 w 2817"/>
                <a:gd name="T79" fmla="*/ 1304 h 2082"/>
                <a:gd name="T80" fmla="*/ 937 w 2817"/>
                <a:gd name="T81" fmla="*/ 1350 h 2082"/>
                <a:gd name="T82" fmla="*/ 669 w 2817"/>
                <a:gd name="T83" fmla="*/ 1571 h 2082"/>
                <a:gd name="T84" fmla="*/ 756 w 2817"/>
                <a:gd name="T85" fmla="*/ 1528 h 2082"/>
                <a:gd name="T86" fmla="*/ 933 w 2817"/>
                <a:gd name="T87" fmla="*/ 1519 h 2082"/>
                <a:gd name="T88" fmla="*/ 1009 w 2817"/>
                <a:gd name="T89" fmla="*/ 1342 h 2082"/>
                <a:gd name="T90" fmla="*/ 1496 w 2817"/>
                <a:gd name="T91" fmla="*/ 2082 h 2082"/>
                <a:gd name="T92" fmla="*/ 1805 w 2817"/>
                <a:gd name="T93" fmla="*/ 1312 h 2082"/>
                <a:gd name="T94" fmla="*/ 1981 w 2817"/>
                <a:gd name="T95" fmla="*/ 1412 h 2082"/>
                <a:gd name="T96" fmla="*/ 2060 w 2817"/>
                <a:gd name="T97" fmla="*/ 1749 h 2082"/>
                <a:gd name="T98" fmla="*/ 2027 w 2817"/>
                <a:gd name="T99" fmla="*/ 1659 h 2082"/>
                <a:gd name="T100" fmla="*/ 2074 w 2817"/>
                <a:gd name="T101" fmla="*/ 1508 h 2082"/>
                <a:gd name="T102" fmla="*/ 2449 w 2817"/>
                <a:gd name="T103" fmla="*/ 1747 h 2082"/>
                <a:gd name="T104" fmla="*/ 2233 w 2817"/>
                <a:gd name="T105" fmla="*/ 1615 h 2082"/>
                <a:gd name="T106" fmla="*/ 2323 w 2817"/>
                <a:gd name="T107" fmla="*/ 1628 h 2082"/>
                <a:gd name="T108" fmla="*/ 2005 w 2817"/>
                <a:gd name="T109" fmla="*/ 1392 h 2082"/>
                <a:gd name="T110" fmla="*/ 2409 w 2817"/>
                <a:gd name="T111" fmla="*/ 1358 h 2082"/>
                <a:gd name="T112" fmla="*/ 2449 w 2817"/>
                <a:gd name="T113" fmla="*/ 1379 h 2082"/>
                <a:gd name="T114" fmla="*/ 2475 w 2817"/>
                <a:gd name="T115" fmla="*/ 1376 h 2082"/>
                <a:gd name="T116" fmla="*/ 2712 w 2817"/>
                <a:gd name="T117" fmla="*/ 1235 h 2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17" h="2082">
                  <a:moveTo>
                    <a:pt x="2706" y="1222"/>
                  </a:moveTo>
                  <a:cubicBezTo>
                    <a:pt x="2670" y="1239"/>
                    <a:pt x="2624" y="1253"/>
                    <a:pt x="2569" y="1261"/>
                  </a:cubicBezTo>
                  <a:cubicBezTo>
                    <a:pt x="2581" y="1249"/>
                    <a:pt x="2590" y="1236"/>
                    <a:pt x="2598" y="1224"/>
                  </a:cubicBezTo>
                  <a:cubicBezTo>
                    <a:pt x="2628" y="1179"/>
                    <a:pt x="2628" y="1144"/>
                    <a:pt x="2629" y="1142"/>
                  </a:cubicBezTo>
                  <a:cubicBezTo>
                    <a:pt x="2628" y="1144"/>
                    <a:pt x="2622" y="1178"/>
                    <a:pt x="2589" y="1218"/>
                  </a:cubicBezTo>
                  <a:cubicBezTo>
                    <a:pt x="2576" y="1233"/>
                    <a:pt x="2558" y="1253"/>
                    <a:pt x="2536" y="1266"/>
                  </a:cubicBezTo>
                  <a:cubicBezTo>
                    <a:pt x="2481" y="1272"/>
                    <a:pt x="2418" y="1273"/>
                    <a:pt x="2350" y="1269"/>
                  </a:cubicBezTo>
                  <a:cubicBezTo>
                    <a:pt x="2196" y="1260"/>
                    <a:pt x="2012" y="1231"/>
                    <a:pt x="1801" y="1235"/>
                  </a:cubicBezTo>
                  <a:cubicBezTo>
                    <a:pt x="1739" y="1237"/>
                    <a:pt x="1645" y="1253"/>
                    <a:pt x="1562" y="1282"/>
                  </a:cubicBezTo>
                  <a:cubicBezTo>
                    <a:pt x="1564" y="1200"/>
                    <a:pt x="1573" y="1117"/>
                    <a:pt x="1587" y="1036"/>
                  </a:cubicBezTo>
                  <a:cubicBezTo>
                    <a:pt x="1638" y="971"/>
                    <a:pt x="1708" y="916"/>
                    <a:pt x="1746" y="901"/>
                  </a:cubicBezTo>
                  <a:cubicBezTo>
                    <a:pt x="1851" y="857"/>
                    <a:pt x="1925" y="860"/>
                    <a:pt x="1924" y="858"/>
                  </a:cubicBezTo>
                  <a:cubicBezTo>
                    <a:pt x="1925" y="860"/>
                    <a:pt x="1851" y="851"/>
                    <a:pt x="1741" y="891"/>
                  </a:cubicBezTo>
                  <a:cubicBezTo>
                    <a:pt x="1703" y="903"/>
                    <a:pt x="1660" y="926"/>
                    <a:pt x="1619" y="958"/>
                  </a:cubicBezTo>
                  <a:cubicBezTo>
                    <a:pt x="1687" y="852"/>
                    <a:pt x="1824" y="661"/>
                    <a:pt x="1851" y="640"/>
                  </a:cubicBezTo>
                  <a:cubicBezTo>
                    <a:pt x="1888" y="611"/>
                    <a:pt x="1922" y="602"/>
                    <a:pt x="1946" y="589"/>
                  </a:cubicBezTo>
                  <a:cubicBezTo>
                    <a:pt x="1964" y="578"/>
                    <a:pt x="1980" y="567"/>
                    <a:pt x="1994" y="556"/>
                  </a:cubicBezTo>
                  <a:cubicBezTo>
                    <a:pt x="2001" y="550"/>
                    <a:pt x="2009" y="545"/>
                    <a:pt x="2016" y="539"/>
                  </a:cubicBezTo>
                  <a:cubicBezTo>
                    <a:pt x="2043" y="518"/>
                    <a:pt x="2069" y="503"/>
                    <a:pt x="2093" y="493"/>
                  </a:cubicBezTo>
                  <a:cubicBezTo>
                    <a:pt x="2141" y="474"/>
                    <a:pt x="2175" y="476"/>
                    <a:pt x="2175" y="476"/>
                  </a:cubicBezTo>
                  <a:cubicBezTo>
                    <a:pt x="2174" y="476"/>
                    <a:pt x="2155" y="466"/>
                    <a:pt x="2100" y="478"/>
                  </a:cubicBezTo>
                  <a:cubicBezTo>
                    <a:pt x="2082" y="481"/>
                    <a:pt x="2055" y="494"/>
                    <a:pt x="2051" y="496"/>
                  </a:cubicBezTo>
                  <a:cubicBezTo>
                    <a:pt x="2094" y="447"/>
                    <a:pt x="2122" y="395"/>
                    <a:pt x="2145" y="349"/>
                  </a:cubicBezTo>
                  <a:cubicBezTo>
                    <a:pt x="2159" y="318"/>
                    <a:pt x="2169" y="289"/>
                    <a:pt x="2177" y="264"/>
                  </a:cubicBezTo>
                  <a:cubicBezTo>
                    <a:pt x="2178" y="260"/>
                    <a:pt x="2179" y="256"/>
                    <a:pt x="2180" y="253"/>
                  </a:cubicBezTo>
                  <a:cubicBezTo>
                    <a:pt x="2180" y="252"/>
                    <a:pt x="2180" y="252"/>
                    <a:pt x="2180" y="252"/>
                  </a:cubicBezTo>
                  <a:cubicBezTo>
                    <a:pt x="2221" y="99"/>
                    <a:pt x="2190" y="0"/>
                    <a:pt x="2196" y="2"/>
                  </a:cubicBezTo>
                  <a:cubicBezTo>
                    <a:pt x="2190" y="0"/>
                    <a:pt x="2218" y="108"/>
                    <a:pt x="2164" y="267"/>
                  </a:cubicBezTo>
                  <a:cubicBezTo>
                    <a:pt x="2136" y="344"/>
                    <a:pt x="2083" y="431"/>
                    <a:pt x="2005" y="506"/>
                  </a:cubicBezTo>
                  <a:cubicBezTo>
                    <a:pt x="1986" y="524"/>
                    <a:pt x="1966" y="539"/>
                    <a:pt x="1944" y="552"/>
                  </a:cubicBezTo>
                  <a:cubicBezTo>
                    <a:pt x="1927" y="560"/>
                    <a:pt x="1861" y="587"/>
                    <a:pt x="1858" y="588"/>
                  </a:cubicBezTo>
                  <a:cubicBezTo>
                    <a:pt x="1857" y="588"/>
                    <a:pt x="1855" y="589"/>
                    <a:pt x="1854" y="589"/>
                  </a:cubicBezTo>
                  <a:cubicBezTo>
                    <a:pt x="1908" y="461"/>
                    <a:pt x="1919" y="344"/>
                    <a:pt x="1912" y="265"/>
                  </a:cubicBezTo>
                  <a:cubicBezTo>
                    <a:pt x="1906" y="175"/>
                    <a:pt x="1888" y="129"/>
                    <a:pt x="1889" y="129"/>
                  </a:cubicBezTo>
                  <a:cubicBezTo>
                    <a:pt x="1888" y="129"/>
                    <a:pt x="1900" y="177"/>
                    <a:pt x="1898" y="265"/>
                  </a:cubicBezTo>
                  <a:cubicBezTo>
                    <a:pt x="1897" y="352"/>
                    <a:pt x="1872" y="480"/>
                    <a:pt x="1792" y="613"/>
                  </a:cubicBezTo>
                  <a:cubicBezTo>
                    <a:pt x="1777" y="641"/>
                    <a:pt x="1758" y="669"/>
                    <a:pt x="1737" y="697"/>
                  </a:cubicBezTo>
                  <a:cubicBezTo>
                    <a:pt x="1719" y="719"/>
                    <a:pt x="1701" y="742"/>
                    <a:pt x="1684" y="764"/>
                  </a:cubicBezTo>
                  <a:cubicBezTo>
                    <a:pt x="1670" y="781"/>
                    <a:pt x="1652" y="795"/>
                    <a:pt x="1637" y="812"/>
                  </a:cubicBezTo>
                  <a:cubicBezTo>
                    <a:pt x="1630" y="819"/>
                    <a:pt x="1623" y="826"/>
                    <a:pt x="1617" y="832"/>
                  </a:cubicBezTo>
                  <a:cubicBezTo>
                    <a:pt x="1612" y="827"/>
                    <a:pt x="1607" y="821"/>
                    <a:pt x="1602" y="816"/>
                  </a:cubicBezTo>
                  <a:cubicBezTo>
                    <a:pt x="1584" y="793"/>
                    <a:pt x="1568" y="769"/>
                    <a:pt x="1554" y="746"/>
                  </a:cubicBezTo>
                  <a:cubicBezTo>
                    <a:pt x="1547" y="733"/>
                    <a:pt x="1539" y="720"/>
                    <a:pt x="1532" y="707"/>
                  </a:cubicBezTo>
                  <a:cubicBezTo>
                    <a:pt x="1516" y="675"/>
                    <a:pt x="1504" y="643"/>
                    <a:pt x="1495" y="612"/>
                  </a:cubicBezTo>
                  <a:cubicBezTo>
                    <a:pt x="1483" y="563"/>
                    <a:pt x="1477" y="519"/>
                    <a:pt x="1476" y="481"/>
                  </a:cubicBezTo>
                  <a:cubicBezTo>
                    <a:pt x="1476" y="403"/>
                    <a:pt x="1490" y="332"/>
                    <a:pt x="1510" y="278"/>
                  </a:cubicBezTo>
                  <a:cubicBezTo>
                    <a:pt x="1544" y="173"/>
                    <a:pt x="1505" y="110"/>
                    <a:pt x="1506" y="113"/>
                  </a:cubicBezTo>
                  <a:cubicBezTo>
                    <a:pt x="1505" y="111"/>
                    <a:pt x="1538" y="174"/>
                    <a:pt x="1500" y="275"/>
                  </a:cubicBezTo>
                  <a:cubicBezTo>
                    <a:pt x="1466" y="358"/>
                    <a:pt x="1443" y="482"/>
                    <a:pt x="1468" y="614"/>
                  </a:cubicBezTo>
                  <a:cubicBezTo>
                    <a:pt x="1415" y="561"/>
                    <a:pt x="1353" y="546"/>
                    <a:pt x="1325" y="497"/>
                  </a:cubicBezTo>
                  <a:cubicBezTo>
                    <a:pt x="1316" y="486"/>
                    <a:pt x="1309" y="474"/>
                    <a:pt x="1302" y="462"/>
                  </a:cubicBezTo>
                  <a:cubicBezTo>
                    <a:pt x="1273" y="398"/>
                    <a:pt x="1249" y="337"/>
                    <a:pt x="1231" y="287"/>
                  </a:cubicBezTo>
                  <a:cubicBezTo>
                    <a:pt x="1198" y="174"/>
                    <a:pt x="1157" y="114"/>
                    <a:pt x="1157" y="115"/>
                  </a:cubicBezTo>
                  <a:cubicBezTo>
                    <a:pt x="1157" y="115"/>
                    <a:pt x="1193" y="176"/>
                    <a:pt x="1221" y="291"/>
                  </a:cubicBezTo>
                  <a:cubicBezTo>
                    <a:pt x="1235" y="334"/>
                    <a:pt x="1251" y="382"/>
                    <a:pt x="1271" y="434"/>
                  </a:cubicBezTo>
                  <a:cubicBezTo>
                    <a:pt x="1275" y="444"/>
                    <a:pt x="1279" y="455"/>
                    <a:pt x="1284" y="465"/>
                  </a:cubicBezTo>
                  <a:cubicBezTo>
                    <a:pt x="1287" y="472"/>
                    <a:pt x="1289" y="478"/>
                    <a:pt x="1292" y="484"/>
                  </a:cubicBezTo>
                  <a:cubicBezTo>
                    <a:pt x="1309" y="519"/>
                    <a:pt x="1334" y="553"/>
                    <a:pt x="1368" y="577"/>
                  </a:cubicBezTo>
                  <a:cubicBezTo>
                    <a:pt x="1373" y="581"/>
                    <a:pt x="1378" y="584"/>
                    <a:pt x="1383" y="587"/>
                  </a:cubicBezTo>
                  <a:cubicBezTo>
                    <a:pt x="1413" y="609"/>
                    <a:pt x="1444" y="632"/>
                    <a:pt x="1463" y="665"/>
                  </a:cubicBezTo>
                  <a:cubicBezTo>
                    <a:pt x="1485" y="699"/>
                    <a:pt x="1505" y="740"/>
                    <a:pt x="1526" y="781"/>
                  </a:cubicBezTo>
                  <a:cubicBezTo>
                    <a:pt x="1536" y="802"/>
                    <a:pt x="1550" y="820"/>
                    <a:pt x="1564" y="837"/>
                  </a:cubicBezTo>
                  <a:cubicBezTo>
                    <a:pt x="1536" y="828"/>
                    <a:pt x="1509" y="825"/>
                    <a:pt x="1486" y="821"/>
                  </a:cubicBezTo>
                  <a:cubicBezTo>
                    <a:pt x="1403" y="811"/>
                    <a:pt x="1373" y="754"/>
                    <a:pt x="1369" y="752"/>
                  </a:cubicBezTo>
                  <a:cubicBezTo>
                    <a:pt x="1372" y="755"/>
                    <a:pt x="1394" y="820"/>
                    <a:pt x="1480" y="843"/>
                  </a:cubicBezTo>
                  <a:cubicBezTo>
                    <a:pt x="1509" y="850"/>
                    <a:pt x="1543" y="860"/>
                    <a:pt x="1574" y="877"/>
                  </a:cubicBezTo>
                  <a:cubicBezTo>
                    <a:pt x="1536" y="919"/>
                    <a:pt x="1500" y="970"/>
                    <a:pt x="1476" y="1059"/>
                  </a:cubicBezTo>
                  <a:cubicBezTo>
                    <a:pt x="1476" y="1060"/>
                    <a:pt x="1475" y="1061"/>
                    <a:pt x="1475" y="1062"/>
                  </a:cubicBezTo>
                  <a:cubicBezTo>
                    <a:pt x="1475" y="1063"/>
                    <a:pt x="1475" y="1063"/>
                    <a:pt x="1475" y="1063"/>
                  </a:cubicBezTo>
                  <a:cubicBezTo>
                    <a:pt x="1449" y="1162"/>
                    <a:pt x="1430" y="1263"/>
                    <a:pt x="1420" y="1365"/>
                  </a:cubicBezTo>
                  <a:cubicBezTo>
                    <a:pt x="1365" y="1326"/>
                    <a:pt x="1306" y="1298"/>
                    <a:pt x="1249" y="1277"/>
                  </a:cubicBezTo>
                  <a:cubicBezTo>
                    <a:pt x="1118" y="1229"/>
                    <a:pt x="994" y="1203"/>
                    <a:pt x="889" y="1169"/>
                  </a:cubicBezTo>
                  <a:cubicBezTo>
                    <a:pt x="865" y="1156"/>
                    <a:pt x="843" y="1141"/>
                    <a:pt x="825" y="1123"/>
                  </a:cubicBezTo>
                  <a:cubicBezTo>
                    <a:pt x="810" y="1109"/>
                    <a:pt x="801" y="1093"/>
                    <a:pt x="794" y="1077"/>
                  </a:cubicBezTo>
                  <a:cubicBezTo>
                    <a:pt x="796" y="1054"/>
                    <a:pt x="809" y="1030"/>
                    <a:pt x="825" y="1016"/>
                  </a:cubicBezTo>
                  <a:cubicBezTo>
                    <a:pt x="852" y="993"/>
                    <a:pt x="888" y="978"/>
                    <a:pt x="906" y="954"/>
                  </a:cubicBezTo>
                  <a:cubicBezTo>
                    <a:pt x="943" y="906"/>
                    <a:pt x="955" y="872"/>
                    <a:pt x="957" y="873"/>
                  </a:cubicBezTo>
                  <a:cubicBezTo>
                    <a:pt x="956" y="872"/>
                    <a:pt x="937" y="905"/>
                    <a:pt x="899" y="947"/>
                  </a:cubicBezTo>
                  <a:cubicBezTo>
                    <a:pt x="879" y="969"/>
                    <a:pt x="848" y="979"/>
                    <a:pt x="814" y="1003"/>
                  </a:cubicBezTo>
                  <a:cubicBezTo>
                    <a:pt x="803" y="1012"/>
                    <a:pt x="792" y="1026"/>
                    <a:pt x="785" y="1041"/>
                  </a:cubicBezTo>
                  <a:cubicBezTo>
                    <a:pt x="782" y="1020"/>
                    <a:pt x="782" y="1000"/>
                    <a:pt x="783" y="982"/>
                  </a:cubicBezTo>
                  <a:cubicBezTo>
                    <a:pt x="794" y="890"/>
                    <a:pt x="804" y="832"/>
                    <a:pt x="802" y="832"/>
                  </a:cubicBezTo>
                  <a:cubicBezTo>
                    <a:pt x="804" y="833"/>
                    <a:pt x="785" y="887"/>
                    <a:pt x="764" y="979"/>
                  </a:cubicBezTo>
                  <a:cubicBezTo>
                    <a:pt x="756" y="1020"/>
                    <a:pt x="753" y="1082"/>
                    <a:pt x="790" y="1132"/>
                  </a:cubicBezTo>
                  <a:cubicBezTo>
                    <a:pt x="668" y="1081"/>
                    <a:pt x="591" y="1002"/>
                    <a:pt x="554" y="937"/>
                  </a:cubicBezTo>
                  <a:cubicBezTo>
                    <a:pt x="541" y="914"/>
                    <a:pt x="531" y="894"/>
                    <a:pt x="524" y="877"/>
                  </a:cubicBezTo>
                  <a:cubicBezTo>
                    <a:pt x="507" y="822"/>
                    <a:pt x="509" y="766"/>
                    <a:pt x="517" y="719"/>
                  </a:cubicBezTo>
                  <a:cubicBezTo>
                    <a:pt x="528" y="656"/>
                    <a:pt x="536" y="603"/>
                    <a:pt x="533" y="566"/>
                  </a:cubicBezTo>
                  <a:cubicBezTo>
                    <a:pt x="530" y="530"/>
                    <a:pt x="523" y="511"/>
                    <a:pt x="523" y="511"/>
                  </a:cubicBezTo>
                  <a:cubicBezTo>
                    <a:pt x="523" y="511"/>
                    <a:pt x="529" y="530"/>
                    <a:pt x="530" y="566"/>
                  </a:cubicBezTo>
                  <a:cubicBezTo>
                    <a:pt x="531" y="603"/>
                    <a:pt x="521" y="654"/>
                    <a:pt x="508" y="718"/>
                  </a:cubicBezTo>
                  <a:cubicBezTo>
                    <a:pt x="494" y="781"/>
                    <a:pt x="492" y="866"/>
                    <a:pt x="535" y="944"/>
                  </a:cubicBezTo>
                  <a:cubicBezTo>
                    <a:pt x="559" y="992"/>
                    <a:pt x="596" y="1036"/>
                    <a:pt x="641" y="1075"/>
                  </a:cubicBezTo>
                  <a:cubicBezTo>
                    <a:pt x="677" y="1109"/>
                    <a:pt x="722" y="1142"/>
                    <a:pt x="777" y="1169"/>
                  </a:cubicBezTo>
                  <a:cubicBezTo>
                    <a:pt x="783" y="1172"/>
                    <a:pt x="789" y="1175"/>
                    <a:pt x="796" y="1179"/>
                  </a:cubicBezTo>
                  <a:cubicBezTo>
                    <a:pt x="789" y="1178"/>
                    <a:pt x="782" y="1178"/>
                    <a:pt x="775" y="1178"/>
                  </a:cubicBezTo>
                  <a:cubicBezTo>
                    <a:pt x="706" y="1175"/>
                    <a:pt x="639" y="1197"/>
                    <a:pt x="584" y="1210"/>
                  </a:cubicBezTo>
                  <a:cubicBezTo>
                    <a:pt x="526" y="1222"/>
                    <a:pt x="471" y="1227"/>
                    <a:pt x="421" y="1228"/>
                  </a:cubicBezTo>
                  <a:cubicBezTo>
                    <a:pt x="417" y="1228"/>
                    <a:pt x="413" y="1228"/>
                    <a:pt x="409" y="1228"/>
                  </a:cubicBezTo>
                  <a:cubicBezTo>
                    <a:pt x="381" y="1226"/>
                    <a:pt x="353" y="1223"/>
                    <a:pt x="327" y="1219"/>
                  </a:cubicBezTo>
                  <a:cubicBezTo>
                    <a:pt x="253" y="1209"/>
                    <a:pt x="187" y="1196"/>
                    <a:pt x="135" y="1173"/>
                  </a:cubicBezTo>
                  <a:cubicBezTo>
                    <a:pt x="35" y="1128"/>
                    <a:pt x="4" y="1058"/>
                    <a:pt x="0" y="1056"/>
                  </a:cubicBezTo>
                  <a:cubicBezTo>
                    <a:pt x="3" y="1058"/>
                    <a:pt x="29" y="1128"/>
                    <a:pt x="124" y="1178"/>
                  </a:cubicBezTo>
                  <a:cubicBezTo>
                    <a:pt x="110" y="1172"/>
                    <a:pt x="103" y="1168"/>
                    <a:pt x="102" y="1168"/>
                  </a:cubicBezTo>
                  <a:cubicBezTo>
                    <a:pt x="104" y="1169"/>
                    <a:pt x="216" y="1242"/>
                    <a:pt x="421" y="1247"/>
                  </a:cubicBezTo>
                  <a:cubicBezTo>
                    <a:pt x="422" y="1247"/>
                    <a:pt x="424" y="1247"/>
                    <a:pt x="425" y="1247"/>
                  </a:cubicBezTo>
                  <a:cubicBezTo>
                    <a:pt x="431" y="1248"/>
                    <a:pt x="437" y="1248"/>
                    <a:pt x="443" y="1248"/>
                  </a:cubicBezTo>
                  <a:cubicBezTo>
                    <a:pt x="461" y="1249"/>
                    <a:pt x="478" y="1248"/>
                    <a:pt x="496" y="1246"/>
                  </a:cubicBezTo>
                  <a:cubicBezTo>
                    <a:pt x="517" y="1245"/>
                    <a:pt x="538" y="1244"/>
                    <a:pt x="561" y="1241"/>
                  </a:cubicBezTo>
                  <a:cubicBezTo>
                    <a:pt x="564" y="1241"/>
                    <a:pt x="570" y="1239"/>
                    <a:pt x="570" y="1239"/>
                  </a:cubicBezTo>
                  <a:cubicBezTo>
                    <a:pt x="576" y="1239"/>
                    <a:pt x="583" y="1238"/>
                    <a:pt x="589" y="1236"/>
                  </a:cubicBezTo>
                  <a:cubicBezTo>
                    <a:pt x="595" y="1235"/>
                    <a:pt x="601" y="1234"/>
                    <a:pt x="607" y="1233"/>
                  </a:cubicBezTo>
                  <a:cubicBezTo>
                    <a:pt x="601" y="1238"/>
                    <a:pt x="595" y="1243"/>
                    <a:pt x="591" y="1249"/>
                  </a:cubicBezTo>
                  <a:cubicBezTo>
                    <a:pt x="575" y="1270"/>
                    <a:pt x="567" y="1292"/>
                    <a:pt x="561" y="1308"/>
                  </a:cubicBezTo>
                  <a:cubicBezTo>
                    <a:pt x="549" y="1343"/>
                    <a:pt x="541" y="1361"/>
                    <a:pt x="541" y="1361"/>
                  </a:cubicBezTo>
                  <a:cubicBezTo>
                    <a:pt x="541" y="1361"/>
                    <a:pt x="550" y="1343"/>
                    <a:pt x="564" y="1310"/>
                  </a:cubicBezTo>
                  <a:cubicBezTo>
                    <a:pt x="573" y="1285"/>
                    <a:pt x="590" y="1249"/>
                    <a:pt x="627" y="1228"/>
                  </a:cubicBezTo>
                  <a:cubicBezTo>
                    <a:pt x="675" y="1218"/>
                    <a:pt x="722" y="1208"/>
                    <a:pt x="775" y="1211"/>
                  </a:cubicBezTo>
                  <a:cubicBezTo>
                    <a:pt x="816" y="1212"/>
                    <a:pt x="869" y="1215"/>
                    <a:pt x="904" y="1226"/>
                  </a:cubicBezTo>
                  <a:cubicBezTo>
                    <a:pt x="939" y="1237"/>
                    <a:pt x="1053" y="1275"/>
                    <a:pt x="1135" y="1304"/>
                  </a:cubicBezTo>
                  <a:cubicBezTo>
                    <a:pt x="1073" y="1303"/>
                    <a:pt x="1016" y="1315"/>
                    <a:pt x="970" y="1334"/>
                  </a:cubicBezTo>
                  <a:cubicBezTo>
                    <a:pt x="960" y="1339"/>
                    <a:pt x="950" y="1344"/>
                    <a:pt x="941" y="1348"/>
                  </a:cubicBezTo>
                  <a:cubicBezTo>
                    <a:pt x="940" y="1349"/>
                    <a:pt x="939" y="1350"/>
                    <a:pt x="937" y="1350"/>
                  </a:cubicBezTo>
                  <a:cubicBezTo>
                    <a:pt x="935" y="1351"/>
                    <a:pt x="933" y="1353"/>
                    <a:pt x="930" y="1354"/>
                  </a:cubicBezTo>
                  <a:cubicBezTo>
                    <a:pt x="845" y="1401"/>
                    <a:pt x="787" y="1470"/>
                    <a:pt x="749" y="1522"/>
                  </a:cubicBezTo>
                  <a:cubicBezTo>
                    <a:pt x="725" y="1556"/>
                    <a:pt x="691" y="1569"/>
                    <a:pt x="669" y="1571"/>
                  </a:cubicBezTo>
                  <a:cubicBezTo>
                    <a:pt x="646" y="1572"/>
                    <a:pt x="635" y="1562"/>
                    <a:pt x="635" y="1563"/>
                  </a:cubicBezTo>
                  <a:cubicBezTo>
                    <a:pt x="635" y="1562"/>
                    <a:pt x="645" y="1574"/>
                    <a:pt x="669" y="1574"/>
                  </a:cubicBezTo>
                  <a:cubicBezTo>
                    <a:pt x="693" y="1574"/>
                    <a:pt x="729" y="1563"/>
                    <a:pt x="756" y="1528"/>
                  </a:cubicBezTo>
                  <a:cubicBezTo>
                    <a:pt x="799" y="1476"/>
                    <a:pt x="864" y="1406"/>
                    <a:pt x="954" y="1363"/>
                  </a:cubicBezTo>
                  <a:cubicBezTo>
                    <a:pt x="940" y="1380"/>
                    <a:pt x="930" y="1400"/>
                    <a:pt x="923" y="1416"/>
                  </a:cubicBezTo>
                  <a:cubicBezTo>
                    <a:pt x="899" y="1478"/>
                    <a:pt x="932" y="1515"/>
                    <a:pt x="933" y="1519"/>
                  </a:cubicBezTo>
                  <a:cubicBezTo>
                    <a:pt x="932" y="1515"/>
                    <a:pt x="905" y="1476"/>
                    <a:pt x="932" y="1420"/>
                  </a:cubicBezTo>
                  <a:cubicBezTo>
                    <a:pt x="946" y="1392"/>
                    <a:pt x="968" y="1358"/>
                    <a:pt x="1006" y="1343"/>
                  </a:cubicBezTo>
                  <a:cubicBezTo>
                    <a:pt x="1007" y="1343"/>
                    <a:pt x="1008" y="1343"/>
                    <a:pt x="1009" y="1342"/>
                  </a:cubicBezTo>
                  <a:cubicBezTo>
                    <a:pt x="1099" y="1319"/>
                    <a:pt x="1215" y="1335"/>
                    <a:pt x="1326" y="1389"/>
                  </a:cubicBezTo>
                  <a:cubicBezTo>
                    <a:pt x="1357" y="1408"/>
                    <a:pt x="1386" y="1429"/>
                    <a:pt x="1413" y="1454"/>
                  </a:cubicBezTo>
                  <a:cubicBezTo>
                    <a:pt x="1401" y="1665"/>
                    <a:pt x="1427" y="1877"/>
                    <a:pt x="1496" y="2082"/>
                  </a:cubicBezTo>
                  <a:cubicBezTo>
                    <a:pt x="1810" y="2082"/>
                    <a:pt x="1810" y="2082"/>
                    <a:pt x="1810" y="2082"/>
                  </a:cubicBezTo>
                  <a:cubicBezTo>
                    <a:pt x="1645" y="1874"/>
                    <a:pt x="1570" y="1625"/>
                    <a:pt x="1562" y="1370"/>
                  </a:cubicBezTo>
                  <a:cubicBezTo>
                    <a:pt x="1640" y="1334"/>
                    <a:pt x="1723" y="1317"/>
                    <a:pt x="1805" y="1312"/>
                  </a:cubicBezTo>
                  <a:cubicBezTo>
                    <a:pt x="1806" y="1311"/>
                    <a:pt x="1808" y="1311"/>
                    <a:pt x="1809" y="1311"/>
                  </a:cubicBezTo>
                  <a:cubicBezTo>
                    <a:pt x="1831" y="1313"/>
                    <a:pt x="1852" y="1317"/>
                    <a:pt x="1872" y="1323"/>
                  </a:cubicBezTo>
                  <a:cubicBezTo>
                    <a:pt x="1915" y="1338"/>
                    <a:pt x="1950" y="1378"/>
                    <a:pt x="1981" y="1412"/>
                  </a:cubicBezTo>
                  <a:cubicBezTo>
                    <a:pt x="1985" y="1418"/>
                    <a:pt x="1990" y="1423"/>
                    <a:pt x="1994" y="1428"/>
                  </a:cubicBezTo>
                  <a:cubicBezTo>
                    <a:pt x="2032" y="1507"/>
                    <a:pt x="2005" y="1595"/>
                    <a:pt x="2016" y="1660"/>
                  </a:cubicBezTo>
                  <a:cubicBezTo>
                    <a:pt x="2020" y="1704"/>
                    <a:pt x="2046" y="1732"/>
                    <a:pt x="2060" y="1749"/>
                  </a:cubicBezTo>
                  <a:cubicBezTo>
                    <a:pt x="2075" y="1767"/>
                    <a:pt x="2084" y="1776"/>
                    <a:pt x="2084" y="1776"/>
                  </a:cubicBezTo>
                  <a:cubicBezTo>
                    <a:pt x="2084" y="1776"/>
                    <a:pt x="2076" y="1766"/>
                    <a:pt x="2063" y="1747"/>
                  </a:cubicBezTo>
                  <a:cubicBezTo>
                    <a:pt x="2050" y="1728"/>
                    <a:pt x="2028" y="1700"/>
                    <a:pt x="2027" y="1659"/>
                  </a:cubicBezTo>
                  <a:cubicBezTo>
                    <a:pt x="2026" y="1618"/>
                    <a:pt x="2031" y="1569"/>
                    <a:pt x="2034" y="1513"/>
                  </a:cubicBezTo>
                  <a:cubicBezTo>
                    <a:pt x="2035" y="1499"/>
                    <a:pt x="2034" y="1483"/>
                    <a:pt x="2032" y="1467"/>
                  </a:cubicBezTo>
                  <a:cubicBezTo>
                    <a:pt x="2046" y="1481"/>
                    <a:pt x="2061" y="1495"/>
                    <a:pt x="2074" y="1508"/>
                  </a:cubicBezTo>
                  <a:cubicBezTo>
                    <a:pt x="2080" y="1514"/>
                    <a:pt x="2086" y="1519"/>
                    <a:pt x="2092" y="1524"/>
                  </a:cubicBezTo>
                  <a:cubicBezTo>
                    <a:pt x="2126" y="1558"/>
                    <a:pt x="2160" y="1590"/>
                    <a:pt x="2199" y="1615"/>
                  </a:cubicBezTo>
                  <a:cubicBezTo>
                    <a:pt x="2287" y="1676"/>
                    <a:pt x="2374" y="1719"/>
                    <a:pt x="2449" y="1747"/>
                  </a:cubicBezTo>
                  <a:cubicBezTo>
                    <a:pt x="2598" y="1808"/>
                    <a:pt x="2697" y="1823"/>
                    <a:pt x="2698" y="1818"/>
                  </a:cubicBezTo>
                  <a:cubicBezTo>
                    <a:pt x="2697" y="1823"/>
                    <a:pt x="2599" y="1803"/>
                    <a:pt x="2453" y="1737"/>
                  </a:cubicBezTo>
                  <a:cubicBezTo>
                    <a:pt x="2386" y="1709"/>
                    <a:pt x="2310" y="1669"/>
                    <a:pt x="2233" y="1615"/>
                  </a:cubicBezTo>
                  <a:cubicBezTo>
                    <a:pt x="2264" y="1627"/>
                    <a:pt x="2294" y="1634"/>
                    <a:pt x="2321" y="1639"/>
                  </a:cubicBezTo>
                  <a:cubicBezTo>
                    <a:pt x="2414" y="1654"/>
                    <a:pt x="2472" y="1645"/>
                    <a:pt x="2472" y="1647"/>
                  </a:cubicBezTo>
                  <a:cubicBezTo>
                    <a:pt x="2473" y="1645"/>
                    <a:pt x="2414" y="1648"/>
                    <a:pt x="2323" y="1628"/>
                  </a:cubicBezTo>
                  <a:cubicBezTo>
                    <a:pt x="2278" y="1617"/>
                    <a:pt x="2225" y="1601"/>
                    <a:pt x="2177" y="1564"/>
                  </a:cubicBezTo>
                  <a:cubicBezTo>
                    <a:pt x="2145" y="1537"/>
                    <a:pt x="2109" y="1508"/>
                    <a:pt x="2076" y="1474"/>
                  </a:cubicBezTo>
                  <a:cubicBezTo>
                    <a:pt x="2066" y="1464"/>
                    <a:pt x="2014" y="1405"/>
                    <a:pt x="2005" y="1392"/>
                  </a:cubicBezTo>
                  <a:cubicBezTo>
                    <a:pt x="1982" y="1365"/>
                    <a:pt x="1958" y="1332"/>
                    <a:pt x="1922" y="1308"/>
                  </a:cubicBezTo>
                  <a:cubicBezTo>
                    <a:pt x="2065" y="1306"/>
                    <a:pt x="2198" y="1314"/>
                    <a:pt x="2317" y="1314"/>
                  </a:cubicBezTo>
                  <a:cubicBezTo>
                    <a:pt x="2351" y="1324"/>
                    <a:pt x="2380" y="1342"/>
                    <a:pt x="2409" y="1358"/>
                  </a:cubicBezTo>
                  <a:cubicBezTo>
                    <a:pt x="2421" y="1367"/>
                    <a:pt x="2431" y="1375"/>
                    <a:pt x="2439" y="1385"/>
                  </a:cubicBezTo>
                  <a:cubicBezTo>
                    <a:pt x="2471" y="1418"/>
                    <a:pt x="2468" y="1452"/>
                    <a:pt x="2468" y="1454"/>
                  </a:cubicBezTo>
                  <a:cubicBezTo>
                    <a:pt x="2468" y="1451"/>
                    <a:pt x="2477" y="1419"/>
                    <a:pt x="2449" y="1379"/>
                  </a:cubicBezTo>
                  <a:cubicBezTo>
                    <a:pt x="2456" y="1382"/>
                    <a:pt x="2464" y="1385"/>
                    <a:pt x="2471" y="1387"/>
                  </a:cubicBezTo>
                  <a:cubicBezTo>
                    <a:pt x="2588" y="1426"/>
                    <a:pt x="2666" y="1408"/>
                    <a:pt x="2670" y="1408"/>
                  </a:cubicBezTo>
                  <a:cubicBezTo>
                    <a:pt x="2666" y="1407"/>
                    <a:pt x="2587" y="1419"/>
                    <a:pt x="2475" y="1376"/>
                  </a:cubicBezTo>
                  <a:cubicBezTo>
                    <a:pt x="2458" y="1371"/>
                    <a:pt x="2442" y="1362"/>
                    <a:pt x="2424" y="1351"/>
                  </a:cubicBezTo>
                  <a:cubicBezTo>
                    <a:pt x="2410" y="1338"/>
                    <a:pt x="2392" y="1325"/>
                    <a:pt x="2372" y="1314"/>
                  </a:cubicBezTo>
                  <a:cubicBezTo>
                    <a:pt x="2519" y="1310"/>
                    <a:pt x="2639" y="1278"/>
                    <a:pt x="2712" y="1235"/>
                  </a:cubicBezTo>
                  <a:cubicBezTo>
                    <a:pt x="2789" y="1190"/>
                    <a:pt x="2816" y="1147"/>
                    <a:pt x="2817" y="1149"/>
                  </a:cubicBezTo>
                  <a:cubicBezTo>
                    <a:pt x="2816" y="1147"/>
                    <a:pt x="2784" y="1186"/>
                    <a:pt x="2706" y="1222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>
                <a:cs typeface="B Nazanin" panose="00000700000000000000" pitchFamily="2" charset="-78"/>
              </a:endParaRPr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10671657" y="7647544"/>
              <a:ext cx="1243038" cy="12420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12870167" y="7647544"/>
              <a:ext cx="1371600" cy="1371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12998729" y="11555867"/>
              <a:ext cx="1243038" cy="124209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5757821" y="8013304"/>
              <a:ext cx="2011680" cy="201168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12" name="Oval 7"/>
            <p:cNvSpPr>
              <a:spLocks noChangeArrowheads="1"/>
            </p:cNvSpPr>
            <p:nvPr/>
          </p:nvSpPr>
          <p:spPr bwMode="auto">
            <a:xfrm>
              <a:off x="7487220" y="5178664"/>
              <a:ext cx="2468880" cy="24688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3555967" y="3793931"/>
              <a:ext cx="2286000" cy="2286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14" name="Oval 7"/>
            <p:cNvSpPr>
              <a:spLocks noChangeArrowheads="1"/>
            </p:cNvSpPr>
            <p:nvPr/>
          </p:nvSpPr>
          <p:spPr bwMode="auto">
            <a:xfrm>
              <a:off x="15841967" y="8333344"/>
              <a:ext cx="2011680" cy="201168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15" name="Oval 7"/>
            <p:cNvSpPr>
              <a:spLocks noChangeArrowheads="1"/>
            </p:cNvSpPr>
            <p:nvPr/>
          </p:nvSpPr>
          <p:spPr bwMode="auto">
            <a:xfrm>
              <a:off x="7944420" y="10550027"/>
              <a:ext cx="2011680" cy="20116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16" name="Oval 7"/>
            <p:cNvSpPr>
              <a:spLocks noChangeArrowheads="1"/>
            </p:cNvSpPr>
            <p:nvPr/>
          </p:nvSpPr>
          <p:spPr bwMode="auto">
            <a:xfrm>
              <a:off x="15108597" y="11353954"/>
              <a:ext cx="1645920" cy="16459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11688785" y="5218970"/>
              <a:ext cx="731520" cy="7315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18" name="Oval 7"/>
            <p:cNvSpPr>
              <a:spLocks noChangeArrowheads="1"/>
            </p:cNvSpPr>
            <p:nvPr/>
          </p:nvSpPr>
          <p:spPr bwMode="auto">
            <a:xfrm>
              <a:off x="9350425" y="8001505"/>
              <a:ext cx="731520" cy="73152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19" name="Oval 7"/>
            <p:cNvSpPr>
              <a:spLocks noChangeArrowheads="1"/>
            </p:cNvSpPr>
            <p:nvPr/>
          </p:nvSpPr>
          <p:spPr bwMode="auto">
            <a:xfrm>
              <a:off x="15483768" y="10343528"/>
              <a:ext cx="731520" cy="73152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20" name="Oval 7"/>
            <p:cNvSpPr>
              <a:spLocks noChangeArrowheads="1"/>
            </p:cNvSpPr>
            <p:nvPr/>
          </p:nvSpPr>
          <p:spPr bwMode="auto">
            <a:xfrm>
              <a:off x="14065511" y="6530340"/>
              <a:ext cx="731520" cy="73152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sp>
          <p:nvSpPr>
            <p:cNvPr id="21" name="Oval 7"/>
            <p:cNvSpPr>
              <a:spLocks noChangeArrowheads="1"/>
            </p:cNvSpPr>
            <p:nvPr/>
          </p:nvSpPr>
          <p:spPr bwMode="auto">
            <a:xfrm>
              <a:off x="10200923" y="4708396"/>
              <a:ext cx="1243038" cy="124209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463" dirty="0">
                <a:cs typeface="B Nazanin" panose="00000700000000000000" pitchFamily="2" charset="-78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0212" y="9043764"/>
              <a:ext cx="609600" cy="6096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869" y="8733024"/>
              <a:ext cx="609600" cy="6096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7373" y="12053089"/>
              <a:ext cx="304800" cy="304800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447" y="1941350"/>
            <a:ext cx="442240" cy="44224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968359" y="1555721"/>
            <a:ext cx="1882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>
                <a:cs typeface="Nazanin" panose="00000400000000000000" pitchFamily="2" charset="-78"/>
              </a:rPr>
              <a:t>یادگیری </a:t>
            </a:r>
            <a:r>
              <a:rPr lang="fa-IR" sz="2400" b="1" dirty="0" smtClean="0">
                <a:cs typeface="Nazanin" panose="00000400000000000000" pitchFamily="2" charset="-78"/>
              </a:rPr>
              <a:t>ماشین  </a:t>
            </a:r>
            <a:r>
              <a:rPr lang="fa-IR" sz="2400" b="1" dirty="0">
                <a:cs typeface="Nazanin" panose="00000400000000000000" pitchFamily="2" charset="-78"/>
              </a:rPr>
              <a:t>سنتی</a:t>
            </a:r>
            <a:endParaRPr lang="en-US" sz="2400" b="1" dirty="0">
              <a:cs typeface="Nazanin" panose="00000400000000000000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931715" y="3954702"/>
            <a:ext cx="18297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>
                <a:cs typeface="Nazanin" panose="00000400000000000000" pitchFamily="2" charset="-78"/>
              </a:rPr>
              <a:t>یادگیری </a:t>
            </a:r>
            <a:r>
              <a:rPr lang="fa-IR" sz="2400" b="1" dirty="0" smtClean="0">
                <a:cs typeface="Nazanin" panose="00000400000000000000" pitchFamily="2" charset="-78"/>
              </a:rPr>
              <a:t>ماشین  </a:t>
            </a:r>
            <a:r>
              <a:rPr lang="fa-IR" sz="2400" b="1" dirty="0">
                <a:cs typeface="Nazanin" panose="00000400000000000000" pitchFamily="2" charset="-78"/>
              </a:rPr>
              <a:t>تعاملی</a:t>
            </a:r>
            <a:endParaRPr lang="en-US" sz="2400" b="1" dirty="0">
              <a:cs typeface="Nazanin" panose="000004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07793" y="1800281"/>
            <a:ext cx="2013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cs typeface="Nazanin" panose="00000400000000000000" pitchFamily="2" charset="-78"/>
              </a:rPr>
              <a:t>رابط‌های یادگیری </a:t>
            </a:r>
            <a:r>
              <a:rPr lang="fa-IR" sz="2400" b="1" dirty="0">
                <a:cs typeface="Nazanin" panose="00000400000000000000" pitchFamily="2" charset="-78"/>
              </a:rPr>
              <a:t>ماشین تعاملی</a:t>
            </a:r>
            <a:endParaRPr lang="en-US" sz="2400" b="1" dirty="0">
              <a:cs typeface="Nazanin" panose="00000400000000000000" pitchFamily="2" charset="-7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639" y="2699984"/>
            <a:ext cx="304800" cy="3048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402035" y="3954702"/>
            <a:ext cx="1701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400" b="1" dirty="0" smtClean="0">
                <a:cs typeface="Nazanin" panose="00000400000000000000" pitchFamily="2" charset="-78"/>
              </a:rPr>
              <a:t>چارچوب نمایش </a:t>
            </a:r>
            <a:r>
              <a:rPr lang="fa-IR" sz="2400" b="1" dirty="0">
                <a:cs typeface="Nazanin" panose="00000400000000000000" pitchFamily="2" charset="-78"/>
              </a:rPr>
              <a:t>یادگیری ماشین تعاملی</a:t>
            </a:r>
            <a:endParaRPr lang="en-US" sz="2400" b="1" dirty="0">
              <a:cs typeface="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7745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59501" y="6312287"/>
            <a:ext cx="450919" cy="365125"/>
          </a:xfrm>
        </p:spPr>
        <p:txBody>
          <a:bodyPr/>
          <a:lstStyle/>
          <a:p>
            <a:r>
              <a:rPr lang="fa-IR" dirty="0" smtClean="0"/>
              <a:t>4/18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09563" y="6538913"/>
            <a:ext cx="10325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8065630" y="639585"/>
            <a:ext cx="2731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b="1" dirty="0" smtClean="0">
                <a:cs typeface="Nazanin" panose="00000400000000000000" pitchFamily="2" charset="-78"/>
              </a:rPr>
              <a:t>یادگیری ماشین- سنتی</a:t>
            </a:r>
            <a:endParaRPr lang="en-US" sz="2800" b="1" dirty="0">
              <a:cs typeface="Nazanin" panose="00000400000000000000" pitchFamily="2" charset="-78"/>
            </a:endParaRPr>
          </a:p>
          <a:p>
            <a:endParaRPr lang="en-US" sz="2800" b="1" dirty="0">
              <a:cs typeface="Nazani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61" y="1538029"/>
            <a:ext cx="3990375" cy="1787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873" y="4148774"/>
            <a:ext cx="2724187" cy="2043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61" y="3526449"/>
            <a:ext cx="3996199" cy="26654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95" y="4468289"/>
            <a:ext cx="2534743" cy="1723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50" y="2153518"/>
            <a:ext cx="2098384" cy="1528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65" y="2117773"/>
            <a:ext cx="2844813" cy="1600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21025" y="1358255"/>
            <a:ext cx="4413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 smtClean="0">
                <a:cs typeface="Nazanin" panose="00000400000000000000" pitchFamily="2" charset="-78"/>
              </a:rPr>
              <a:t>تعریف و تاریخچه یادگیری ماشین</a:t>
            </a:r>
            <a:endParaRPr lang="en-US" sz="2400" b="1" dirty="0">
              <a:cs typeface="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6279182" y="3792808"/>
            <a:ext cx="90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1943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097561" y="3737880"/>
            <a:ext cx="106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1952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51451" y="6308080"/>
            <a:ext cx="83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1950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480571" y="6308080"/>
            <a:ext cx="85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7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21" y="1377951"/>
            <a:ext cx="4971460" cy="52768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40825" y="6289676"/>
            <a:ext cx="1801743" cy="365125"/>
          </a:xfrm>
        </p:spPr>
        <p:txBody>
          <a:bodyPr/>
          <a:lstStyle/>
          <a:p>
            <a:r>
              <a:rPr lang="fa-IR" dirty="0" smtClean="0"/>
              <a:t>5/18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68709" y="633183"/>
            <a:ext cx="2687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b="1" dirty="0">
                <a:cs typeface="Nazanin" panose="00000400000000000000" pitchFamily="2" charset="-78"/>
              </a:rPr>
              <a:t>یادگیری </a:t>
            </a:r>
            <a:r>
              <a:rPr lang="fa-IR" sz="2800" b="1" dirty="0" smtClean="0">
                <a:cs typeface="Nazanin" panose="00000400000000000000" pitchFamily="2" charset="-78"/>
              </a:rPr>
              <a:t>ماشین سنتی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61" y="4266997"/>
            <a:ext cx="4987616" cy="24938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706" y="1856453"/>
            <a:ext cx="4124325" cy="2319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016" y="1304177"/>
            <a:ext cx="419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 smtClean="0">
                <a:cs typeface="Nazanin" panose="00000400000000000000" pitchFamily="2" charset="-78"/>
              </a:rPr>
              <a:t>کاربردهای یادگیری ماشین سنتی</a:t>
            </a:r>
            <a:endParaRPr lang="en-US" sz="2400" b="1" dirty="0">
              <a:cs typeface="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972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82402" y="6270625"/>
            <a:ext cx="336717" cy="365125"/>
          </a:xfrm>
        </p:spPr>
        <p:txBody>
          <a:bodyPr/>
          <a:lstStyle/>
          <a:p>
            <a:r>
              <a:rPr lang="fa-IR" dirty="0" smtClean="0"/>
              <a:t>6/18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2" y="1321976"/>
            <a:ext cx="2621161" cy="2680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63" y="2482182"/>
            <a:ext cx="4128528" cy="1294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21" y="1321976"/>
            <a:ext cx="3232581" cy="26801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790" y="4100456"/>
            <a:ext cx="3271303" cy="26743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34848" y="636975"/>
            <a:ext cx="2213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b="1" dirty="0">
                <a:cs typeface="Nazanin" panose="00000400000000000000" pitchFamily="2" charset="-78"/>
              </a:rPr>
              <a:t>یادگیری </a:t>
            </a:r>
            <a:r>
              <a:rPr lang="fa-IR" sz="2800" b="1" dirty="0" smtClean="0">
                <a:cs typeface="Nazanin" panose="00000400000000000000" pitchFamily="2" charset="-78"/>
              </a:rPr>
              <a:t>ماشین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52" y="4100456"/>
            <a:ext cx="4153593" cy="27099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0943" y="1535571"/>
            <a:ext cx="553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800" b="1" dirty="0" smtClean="0">
                <a:cs typeface="Nazanin" panose="00000400000000000000" pitchFamily="2" charset="-78"/>
              </a:rPr>
              <a:t>طبقه‌بندی یادگیری ماشین</a:t>
            </a:r>
            <a:endParaRPr lang="en-US" sz="2800" b="1" dirty="0">
              <a:cs typeface="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344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7315" y="6251576"/>
            <a:ext cx="555541" cy="365125"/>
          </a:xfrm>
        </p:spPr>
        <p:txBody>
          <a:bodyPr/>
          <a:lstStyle/>
          <a:p>
            <a:r>
              <a:rPr lang="fa-IR" dirty="0" smtClean="0"/>
              <a:t>7/18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471196" y="644978"/>
            <a:ext cx="4642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2800" b="1" dirty="0">
                <a:cs typeface="Nazanin" panose="00000400000000000000" pitchFamily="2" charset="-78"/>
              </a:rPr>
              <a:t>یادگیری </a:t>
            </a:r>
            <a:r>
              <a:rPr lang="fa-IR" sz="2800" b="1" dirty="0" smtClean="0">
                <a:cs typeface="Nazanin" panose="00000400000000000000" pitchFamily="2" charset="-78"/>
              </a:rPr>
              <a:t>ماشین- یادگیری ماشین تعاملی</a:t>
            </a:r>
            <a:endParaRPr lang="en-US" sz="2800" b="1" dirty="0">
              <a:cs typeface="Nazanin" panose="000004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82" y="1353492"/>
            <a:ext cx="4945123" cy="28849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705" y="3498980"/>
            <a:ext cx="6476295" cy="33590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20182" y="1302852"/>
            <a:ext cx="6593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400" b="1" dirty="0" smtClean="0">
                <a:cs typeface="Nazanin" panose="00000400000000000000" pitchFamily="2" charset="-78"/>
              </a:rPr>
              <a:t>4</a:t>
            </a:r>
            <a:r>
              <a:rPr lang="fa-IR" sz="2800" b="1" dirty="0" smtClean="0">
                <a:cs typeface="Nazanin" panose="00000400000000000000" pitchFamily="2" charset="-78"/>
              </a:rPr>
              <a:t> </a:t>
            </a:r>
            <a:r>
              <a:rPr lang="fa-IR" sz="2400" b="1" dirty="0">
                <a:cs typeface="Nazanin" panose="00000400000000000000" pitchFamily="2" charset="-78"/>
              </a:rPr>
              <a:t>مؤلفه</a:t>
            </a:r>
            <a:r>
              <a:rPr lang="fa-IR" sz="2800" b="1" dirty="0">
                <a:cs typeface="Nazanin" panose="00000400000000000000" pitchFamily="2" charset="-78"/>
              </a:rPr>
              <a:t> </a:t>
            </a:r>
            <a:r>
              <a:rPr lang="fa-IR" sz="2400" b="1" dirty="0">
                <a:cs typeface="Nazanin" panose="00000400000000000000" pitchFamily="2" charset="-78"/>
              </a:rPr>
              <a:t>اصلی</a:t>
            </a:r>
            <a:r>
              <a:rPr lang="fa-IR" sz="2800" b="1" dirty="0">
                <a:cs typeface="Nazanin" panose="00000400000000000000" pitchFamily="2" charset="-78"/>
              </a:rPr>
              <a:t> </a:t>
            </a:r>
            <a:r>
              <a:rPr lang="fa-IR" sz="2400" b="1" dirty="0">
                <a:cs typeface="Nazanin" panose="00000400000000000000" pitchFamily="2" charset="-78"/>
              </a:rPr>
              <a:t>سیستم یادگیری ماشین تعاملی </a:t>
            </a:r>
            <a:r>
              <a:rPr lang="fa-IR" sz="2400" b="1" dirty="0" smtClean="0">
                <a:cs typeface="Nazanin" panose="00000400000000000000" pitchFamily="2" charset="-78"/>
              </a:rPr>
              <a:t>:</a:t>
            </a:r>
            <a:endParaRPr lang="en-US" sz="2400" b="1" dirty="0">
              <a:cs typeface="Nazanin" panose="00000400000000000000" pitchFamily="2" charset="-78"/>
            </a:endParaRPr>
          </a:p>
          <a:p>
            <a:pPr marL="342900" lvl="0" indent="-342900" algn="r" rtl="1">
              <a:buFont typeface="Arial" panose="020B0604020202020204" pitchFamily="34" charset="0"/>
              <a:buChar char="•"/>
            </a:pPr>
            <a:r>
              <a:rPr lang="fa-IR" sz="2000" b="1" dirty="0">
                <a:cs typeface="Nazanin" panose="00000400000000000000" pitchFamily="2" charset="-78"/>
              </a:rPr>
              <a:t>کاربر</a:t>
            </a:r>
            <a:endParaRPr lang="en-US" sz="2000" b="1" dirty="0">
              <a:cs typeface="Nazanin" panose="00000400000000000000" pitchFamily="2" charset="-78"/>
            </a:endParaRPr>
          </a:p>
          <a:p>
            <a:pPr marL="342900" lvl="0" indent="-342900" algn="r" rtl="1">
              <a:buFont typeface="Arial" panose="020B0604020202020204" pitchFamily="34" charset="0"/>
              <a:buChar char="•"/>
            </a:pPr>
            <a:r>
              <a:rPr lang="fa-IR" sz="2000" b="1" dirty="0">
                <a:cs typeface="Nazanin" panose="00000400000000000000" pitchFamily="2" charset="-78"/>
              </a:rPr>
              <a:t>مدل</a:t>
            </a:r>
            <a:endParaRPr lang="en-US" sz="2000" b="1" dirty="0">
              <a:cs typeface="Nazanin" panose="00000400000000000000" pitchFamily="2" charset="-78"/>
            </a:endParaRPr>
          </a:p>
          <a:p>
            <a:pPr marL="342900" lvl="0" indent="-342900" algn="r" rtl="1">
              <a:buFont typeface="Arial" panose="020B0604020202020204" pitchFamily="34" charset="0"/>
              <a:buChar char="•"/>
            </a:pPr>
            <a:r>
              <a:rPr lang="fa-IR" sz="2000" b="1" dirty="0">
                <a:cs typeface="Nazanin" panose="00000400000000000000" pitchFamily="2" charset="-78"/>
              </a:rPr>
              <a:t>داده </a:t>
            </a:r>
            <a:endParaRPr lang="en-US" sz="2000" b="1" dirty="0">
              <a:cs typeface="Nazanin" panose="00000400000000000000" pitchFamily="2" charset="-78"/>
            </a:endParaRPr>
          </a:p>
          <a:p>
            <a:pPr marL="342900" lvl="0" indent="-342900" algn="r" rtl="1">
              <a:buFont typeface="Arial" panose="020B0604020202020204" pitchFamily="34" charset="0"/>
              <a:buChar char="•"/>
            </a:pPr>
            <a:r>
              <a:rPr lang="fa-IR" sz="2000" b="1" dirty="0">
                <a:cs typeface="Nazanin" panose="00000400000000000000" pitchFamily="2" charset="-78"/>
              </a:rPr>
              <a:t>رابط</a:t>
            </a:r>
            <a:endParaRPr lang="en-US" sz="2000" b="1" dirty="0">
              <a:cs typeface="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096" y="4571689"/>
            <a:ext cx="215956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b="1" dirty="0">
                <a:cs typeface="Nazanin" panose="00000400000000000000" pitchFamily="2" charset="-78"/>
              </a:rPr>
              <a:t>یادگیری ماشین تعاملی</a:t>
            </a:r>
            <a:endParaRPr lang="en-US" sz="2200" b="1" dirty="0">
              <a:cs typeface="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19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71132" y="6242051"/>
            <a:ext cx="1817488" cy="365125"/>
          </a:xfrm>
        </p:spPr>
        <p:txBody>
          <a:bodyPr/>
          <a:lstStyle/>
          <a:p>
            <a:r>
              <a:rPr lang="fa-IR" dirty="0" smtClean="0"/>
              <a:t>8/18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86" y="1800478"/>
            <a:ext cx="5584704" cy="3702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694" y="3045739"/>
            <a:ext cx="1124756" cy="11247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74" y="4382148"/>
            <a:ext cx="1993302" cy="1121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75" y="1800478"/>
            <a:ext cx="1800225" cy="10126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71125" y="540421"/>
            <a:ext cx="28408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dirty="0">
                <a:cs typeface="Nazanin" panose="00000400000000000000" pitchFamily="2" charset="-78"/>
              </a:rPr>
              <a:t>یادگیری ماشین- </a:t>
            </a:r>
            <a:r>
              <a:rPr lang="fa-IR" sz="2800" b="1" dirty="0" smtClean="0">
                <a:cs typeface="Nazanin" panose="00000400000000000000" pitchFamily="2" charset="-78"/>
              </a:rPr>
              <a:t>تعاملی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6636773" y="1554256"/>
            <a:ext cx="29168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 smtClean="0">
                <a:cs typeface="Nazanin" panose="00000400000000000000" pitchFamily="2" charset="-78"/>
              </a:rPr>
              <a:t>کاربرد یادگیری ماشین تعاملی:</a:t>
            </a:r>
          </a:p>
          <a:p>
            <a:pPr algn="ctr"/>
            <a:r>
              <a:rPr lang="fa-IR" sz="2000" b="1" dirty="0" smtClean="0">
                <a:cs typeface="Nazanin" panose="00000400000000000000" pitchFamily="2" charset="-78"/>
              </a:rPr>
              <a:t>سیستم های توصیه‌گر براساس علاقه یا عدم علاقه </a:t>
            </a:r>
            <a:endParaRPr lang="en-US" sz="2000" b="1" dirty="0">
              <a:cs typeface="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4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336" y="655766"/>
            <a:ext cx="9980682" cy="487680"/>
          </a:xfrm>
        </p:spPr>
        <p:txBody>
          <a:bodyPr>
            <a:noAutofit/>
          </a:bodyPr>
          <a:lstStyle/>
          <a:p>
            <a:pPr algn="r" rtl="1"/>
            <a:r>
              <a:rPr lang="fa-IR" b="1" dirty="0">
                <a:cs typeface="Nazanin" panose="00000400000000000000" pitchFamily="2" charset="-78"/>
              </a:rPr>
              <a:t>یادگیری ماشین- مقایسه </a:t>
            </a:r>
            <a:r>
              <a:rPr lang="fa-IR" b="1" dirty="0" smtClean="0">
                <a:cs typeface="Nazanin" panose="00000400000000000000" pitchFamily="2" charset="-78"/>
              </a:rPr>
              <a:t>روش سنتی و تعاملی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733032" y="6251576"/>
            <a:ext cx="1828800" cy="365125"/>
          </a:xfrm>
        </p:spPr>
        <p:txBody>
          <a:bodyPr/>
          <a:lstStyle/>
          <a:p>
            <a:r>
              <a:rPr lang="fa-IR" dirty="0" smtClean="0"/>
              <a:t>9/18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511" y="1901057"/>
            <a:ext cx="6050944" cy="3299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6" y="2547710"/>
            <a:ext cx="4735041" cy="17920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0699" y="4536712"/>
            <a:ext cx="3648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200" b="1" dirty="0" smtClean="0">
                <a:cs typeface="Nazanin" panose="00000400000000000000" pitchFamily="2" charset="-78"/>
              </a:rPr>
              <a:t>یادگیری</a:t>
            </a:r>
            <a:r>
              <a:rPr lang="fa-IR" sz="2200" dirty="0" smtClean="0">
                <a:cs typeface="Nazanin" panose="00000400000000000000" pitchFamily="2" charset="-78"/>
              </a:rPr>
              <a:t> </a:t>
            </a:r>
            <a:r>
              <a:rPr lang="fa-IR" sz="2200" b="1" dirty="0" smtClean="0">
                <a:cs typeface="Nazanin" panose="00000400000000000000" pitchFamily="2" charset="-78"/>
              </a:rPr>
              <a:t>ماشین</a:t>
            </a:r>
            <a:r>
              <a:rPr lang="fa-IR" sz="2200" dirty="0" smtClean="0">
                <a:cs typeface="Nazanin" panose="00000400000000000000" pitchFamily="2" charset="-78"/>
              </a:rPr>
              <a:t> </a:t>
            </a:r>
            <a:r>
              <a:rPr lang="fa-IR" sz="2200" b="1" dirty="0" smtClean="0">
                <a:cs typeface="Nazanin" panose="00000400000000000000" pitchFamily="2" charset="-78"/>
              </a:rPr>
              <a:t>سنتی</a:t>
            </a:r>
            <a:endParaRPr lang="en-US" sz="2200" b="1" dirty="0">
              <a:cs typeface="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11621" y="5341198"/>
            <a:ext cx="512672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200" b="1" dirty="0">
                <a:cs typeface="Nazanin" panose="00000400000000000000" pitchFamily="2" charset="-78"/>
              </a:rPr>
              <a:t>یادگیری ماشین </a:t>
            </a:r>
            <a:r>
              <a:rPr lang="fa-IR" sz="2200" b="1" dirty="0" smtClean="0">
                <a:cs typeface="Nazanin" panose="00000400000000000000" pitchFamily="2" charset="-78"/>
              </a:rPr>
              <a:t>تعاملی و</a:t>
            </a:r>
            <a:r>
              <a:rPr lang="fa-IR" sz="2200" b="1" dirty="0">
                <a:cs typeface="Nazanin" panose="00000400000000000000" pitchFamily="2" charset="-78"/>
              </a:rPr>
              <a:t>چرخه آموزش، بازخورد و تصحیح</a:t>
            </a:r>
            <a:endParaRPr lang="en-US" sz="2200" b="1" dirty="0">
              <a:cs typeface="Nazanin" panose="00000400000000000000" pitchFamily="2" charset="-78"/>
            </a:endParaRPr>
          </a:p>
          <a:p>
            <a:endParaRPr lang="en-US" sz="2200" b="1" dirty="0">
              <a:cs typeface="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381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Academic Literature 16x9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2DDC6030-8312-4894-9236-1E15DA4F39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00D5F3-AA73-4EC6-BCD9-0DC3E330E5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BAFF00-647E-4627-9B6C-A5CDC1F32200}">
  <ds:schemaRefs>
    <ds:schemaRef ds:uri="http://purl.org/dc/elements/1.1/"/>
    <ds:schemaRef ds:uri="http://schemas.microsoft.com/office/2006/metadata/properties"/>
    <ds:schemaRef ds:uri="http://purl.org/dc/terms/"/>
    <ds:schemaRef ds:uri="a4f35948-e619-41b3-aa29-22878b09cfd2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0262f94-9f35-4ac3-9a90-690165a166b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7054</TotalTime>
  <Words>895</Words>
  <Application>Microsoft Office PowerPoint</Application>
  <PresentationFormat>Widescreen</PresentationFormat>
  <Paragraphs>149</Paragraphs>
  <Slides>19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B Nazanin</vt:lpstr>
      <vt:lpstr>Bebas Neue</vt:lpstr>
      <vt:lpstr>Euphemia</vt:lpstr>
      <vt:lpstr>Nazanin</vt:lpstr>
      <vt:lpstr>Plantagenet Cherokee</vt:lpstr>
      <vt:lpstr>Sahel</vt:lpstr>
      <vt:lpstr>Times New Roman</vt:lpstr>
      <vt:lpstr>Wingdings</vt:lpstr>
      <vt:lpstr>Academic Literature 16x9</vt:lpstr>
      <vt:lpstr>بررسی الگوریتم‌های تعاملی یادگیری ماشین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یادگیری ماشین- مقایسه روش سنتی و تعاملی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منابع</vt:lpstr>
      <vt:lpstr> با تشکر از توجه شما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بررسی خلاقیت با رویکرد سیستم‌های پیچیده</dc:title>
  <dc:creator>Dell</dc:creator>
  <cp:lastModifiedBy>Shahla</cp:lastModifiedBy>
  <cp:revision>435</cp:revision>
  <dcterms:created xsi:type="dcterms:W3CDTF">2014-04-17T22:28:38Z</dcterms:created>
  <dcterms:modified xsi:type="dcterms:W3CDTF">2021-01-11T15:19:32Z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